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10732" r:id="rId2"/>
    <p:sldId id="10954" r:id="rId3"/>
    <p:sldId id="10942" r:id="rId4"/>
    <p:sldId id="10924" r:id="rId5"/>
    <p:sldId id="10999" r:id="rId6"/>
    <p:sldId id="11000" r:id="rId7"/>
    <p:sldId id="11001" r:id="rId8"/>
    <p:sldId id="11003" r:id="rId9"/>
    <p:sldId id="11004" r:id="rId10"/>
    <p:sldId id="11005" r:id="rId11"/>
    <p:sldId id="11006" r:id="rId12"/>
    <p:sldId id="11002" r:id="rId13"/>
    <p:sldId id="10932" r:id="rId14"/>
    <p:sldId id="11007" r:id="rId15"/>
    <p:sldId id="11014" r:id="rId16"/>
    <p:sldId id="11008" r:id="rId17"/>
    <p:sldId id="11009" r:id="rId18"/>
    <p:sldId id="11010" r:id="rId19"/>
    <p:sldId id="11013" r:id="rId20"/>
    <p:sldId id="11011" r:id="rId21"/>
    <p:sldId id="11012" r:id="rId22"/>
    <p:sldId id="11015" r:id="rId23"/>
    <p:sldId id="11016" r:id="rId24"/>
    <p:sldId id="10955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40080" indent="-18288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955" indent="-55435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2">
          <p15:clr>
            <a:srgbClr val="A4A3A4"/>
          </p15:clr>
        </p15:guide>
        <p15:guide id="2" orient="horz" pos="4183">
          <p15:clr>
            <a:srgbClr val="A4A3A4"/>
          </p15:clr>
        </p15:guide>
        <p15:guide id="3" pos="4089">
          <p15:clr>
            <a:srgbClr val="A4A3A4"/>
          </p15:clr>
        </p15:guide>
        <p15:guide id="4" pos="532">
          <p15:clr>
            <a:srgbClr val="A4A3A4"/>
          </p15:clr>
        </p15:guide>
        <p15:guide id="5" pos="7476">
          <p15:clr>
            <a:srgbClr val="A4A3A4"/>
          </p15:clr>
        </p15:guide>
        <p15:guide id="6" pos="693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0000"/>
    <a:srgbClr val="0E419A"/>
    <a:srgbClr val="FFFFFF"/>
    <a:srgbClr val="383E6B"/>
    <a:srgbClr val="EE7B10"/>
    <a:srgbClr val="283E4E"/>
    <a:srgbClr val="857268"/>
    <a:srgbClr val="949290"/>
    <a:srgbClr val="646C62"/>
    <a:srgbClr val="C082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56" autoAdjust="0"/>
    <p:restoredTop sz="94983" autoAdjust="0"/>
  </p:normalViewPr>
  <p:slideViewPr>
    <p:cSldViewPr>
      <p:cViewPr varScale="1">
        <p:scale>
          <a:sx n="105" d="100"/>
          <a:sy n="105" d="100"/>
        </p:scale>
        <p:origin x="582" y="102"/>
      </p:cViewPr>
      <p:guideLst>
        <p:guide orient="horz" pos="302"/>
        <p:guide orient="horz" pos="4183"/>
        <p:guide pos="4089"/>
        <p:guide pos="532"/>
        <p:guide pos="7476"/>
        <p:guide pos="6932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notesViewPr>
    <p:cSldViewPr>
      <p:cViewPr varScale="1">
        <p:scale>
          <a:sx n="69" d="100"/>
          <a:sy n="69" d="100"/>
        </p:scale>
        <p:origin x="2826" y="48"/>
      </p:cViewPr>
      <p:guideLst/>
    </p:cSldViewPr>
  </p:notesViewPr>
  <p:gridSpacing cx="60120" cy="6012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>
                <a:latin typeface="印品黑体" panose="00000500000000000000" pitchFamily="2" charset="-122"/>
              </a:rPr>
              <a:t>2023/1/13</a:t>
            </a:fld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>
                <a:latin typeface="印品黑体" panose="00000500000000000000" pitchFamily="2" charset="-122"/>
              </a:rPr>
              <a:t>‹#›</a:t>
            </a:fld>
            <a:endParaRPr lang="zh-CN" altLang="en-US" dirty="0">
              <a:latin typeface="印品黑体" panose="00000500000000000000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印品黑体" panose="00000500000000000000" pitchFamily="2" charset="-122"/>
              </a:defRPr>
            </a:lvl1pPr>
          </a:lstStyle>
          <a:p>
            <a:pPr>
              <a:defRPr/>
            </a:pP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印品黑体" panose="00000500000000000000" pitchFamily="2" charset="-122"/>
              </a:defRPr>
            </a:lvl1pPr>
          </a:lstStyle>
          <a:p>
            <a:pPr>
              <a:defRPr/>
            </a:pPr>
            <a:fld id="{06024D97-E667-405D-B634-E583E2108D71}" type="datetimeFigureOut">
              <a:rPr lang="zh-CN" altLang="en-US" smtClean="0"/>
              <a:t>2023/1/13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dirty="0"/>
              <a:t>单击此处编辑母版文本样式</a:t>
            </a:r>
          </a:p>
          <a:p>
            <a:pPr lvl="1"/>
            <a:r>
              <a:rPr lang="zh-CN" altLang="en-US" noProof="0" dirty="0"/>
              <a:t>第二级</a:t>
            </a:r>
          </a:p>
          <a:p>
            <a:pPr lvl="2"/>
            <a:r>
              <a:rPr lang="zh-CN" altLang="en-US" noProof="0" dirty="0"/>
              <a:t>第三级</a:t>
            </a:r>
          </a:p>
          <a:p>
            <a:pPr lvl="3"/>
            <a:r>
              <a:rPr lang="zh-CN" altLang="en-US" noProof="0" dirty="0"/>
              <a:t>第四级</a:t>
            </a:r>
          </a:p>
          <a:p>
            <a:pPr lvl="4"/>
            <a:r>
              <a:rPr lang="zh-CN" altLang="en-US" noProof="0" dirty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印品黑体" panose="00000500000000000000" pitchFamily="2" charset="-122"/>
              </a:defRPr>
            </a:lvl1pPr>
          </a:lstStyle>
          <a:p>
            <a:pPr>
              <a:defRPr/>
            </a:pPr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>
                <a:latin typeface="印品黑体" panose="00000500000000000000" pitchFamily="2" charset="-122"/>
              </a:defRPr>
            </a:lvl1pPr>
          </a:lstStyle>
          <a:p>
            <a:fld id="{418F03C3-53C1-4F10-8DAF-D1F318E96C6E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印品黑体" panose="00000500000000000000" pitchFamily="2" charset="-122"/>
        <a:ea typeface="+mn-ea"/>
        <a:cs typeface="+mn-cs"/>
      </a:defRPr>
    </a:lvl1pPr>
    <a:lvl2pPr marL="4559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印品黑体" panose="00000500000000000000" pitchFamily="2" charset="-122"/>
        <a:ea typeface="+mn-ea"/>
        <a:cs typeface="+mn-cs"/>
      </a:defRPr>
    </a:lvl2pPr>
    <a:lvl3pPr marL="9131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印品黑体" panose="00000500000000000000" pitchFamily="2" charset="-122"/>
        <a:ea typeface="+mn-ea"/>
        <a:cs typeface="+mn-cs"/>
      </a:defRPr>
    </a:lvl3pPr>
    <a:lvl4pPr marL="13703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印品黑体" panose="00000500000000000000" pitchFamily="2" charset="-122"/>
        <a:ea typeface="+mn-ea"/>
        <a:cs typeface="+mn-cs"/>
      </a:defRPr>
    </a:lvl4pPr>
    <a:lvl5pPr marL="18275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印品黑体" panose="00000500000000000000" pitchFamily="2" charset="-122"/>
        <a:ea typeface="+mn-ea"/>
        <a:cs typeface="+mn-cs"/>
      </a:defRPr>
    </a:lvl5pPr>
    <a:lvl6pPr marL="22853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499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32238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02011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349190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619752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28156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912233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971974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056339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28754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593473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096474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901650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212685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499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65423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29970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71576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21055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20017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crush"/>
      </p:transition>
    </mc:Choice>
    <mc:Fallback xmlns="">
      <p:transition spd="slow" advClick="0" advTm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8086" y="-3"/>
            <a:ext cx="8982578" cy="1024368"/>
          </a:xfrm>
        </p:spPr>
        <p:txBody>
          <a:bodyPr>
            <a:normAutofit/>
          </a:bodyPr>
          <a:lstStyle>
            <a:lvl1pPr algn="ctr">
              <a:defRPr sz="422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crush"/>
      </p:transition>
    </mc:Choice>
    <mc:Fallback xmlns="">
      <p:transition spd="slow" advClick="0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crush"/>
      </p:transition>
    </mc:Choice>
    <mc:Fallback xmlns="">
      <p:transition spd="slow" advClick="0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9A3FB-949F-4B3A-BDC9-400100DD86E9}" type="datetimeFigureOut">
              <a:rPr lang="zh-CN" altLang="en-US" smtClean="0"/>
              <a:t>2023/1/13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35824-65D5-478C-9E42-BB7BDE2C2B4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crush"/>
      </p:transition>
    </mc:Choice>
    <mc:Fallback xmlns="">
      <p:transition spd="slow" advClick="0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印品黑体" panose="00000500000000000000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印品黑体" panose="00000500000000000000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印品黑体" panose="00000500000000000000" pitchFamily="2" charset="-122"/>
              </a:defRPr>
            </a:lvl1pPr>
          </a:lstStyle>
          <a:p>
            <a:fld id="{27406F3C-FA24-4A80-8CD4-EE5698C541FD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crush"/>
      </p:transition>
    </mc:Choice>
    <mc:Fallback xmlns="">
      <p:transition spd="slow" advClick="0" advTm="0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印品黑体" panose="00000500000000000000" pitchFamily="2" charset="-122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印品黑体" panose="00000500000000000000" pitchFamily="2" charset="-122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印品黑体" panose="00000500000000000000" pitchFamily="2" charset="-122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印品黑体" panose="00000500000000000000" pitchFamily="2" charset="-122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印品黑体" panose="00000500000000000000" pitchFamily="2" charset="-122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印品黑体" panose="00000500000000000000" pitchFamily="2" charset="-122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5.emf"/><Relationship Id="rId4" Type="http://schemas.openxmlformats.org/officeDocument/2006/relationships/oleObject" Target="../embeddings/oleObject4.bin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5.emf"/><Relationship Id="rId4" Type="http://schemas.openxmlformats.org/officeDocument/2006/relationships/oleObject" Target="../embeddings/oleObject5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5.emf"/><Relationship Id="rId4" Type="http://schemas.openxmlformats.org/officeDocument/2006/relationships/oleObject" Target="../embeddings/oleObject6.bin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5.emf"/><Relationship Id="rId4" Type="http://schemas.openxmlformats.org/officeDocument/2006/relationships/oleObject" Target="../embeddings/oleObject7.bin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.emf"/><Relationship Id="rId4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3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1248" y="0"/>
            <a:ext cx="12858750" cy="7232650"/>
          </a:xfrm>
          <a:prstGeom prst="rect">
            <a:avLst/>
          </a:prstGeom>
          <a:blipFill dpi="0"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contrast="20000"/>
                      </a14:imgEffect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12723" b="-5839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758440" y="1527810"/>
            <a:ext cx="10101580" cy="3062605"/>
          </a:xfrm>
          <a:prstGeom prst="rect">
            <a:avLst/>
          </a:prstGeom>
          <a:solidFill>
            <a:schemeClr val="accent1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3738880" y="1766570"/>
            <a:ext cx="2269656" cy="92333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dist">
              <a:buNone/>
            </a:pPr>
            <a:r>
              <a:rPr sz="6000" b="1" kern="5000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单元</a:t>
            </a:r>
            <a:r>
              <a:rPr lang="en-US" altLang="zh-CN" sz="6000" b="1" kern="5000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3</a:t>
            </a:r>
            <a:endParaRPr sz="6000" b="1" kern="5000" dirty="0"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5768055" y="2826588"/>
            <a:ext cx="6793560" cy="92333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lvl="0" algn="just">
              <a:buNone/>
            </a:pPr>
            <a:r>
              <a:rPr lang="zh-CN" altLang="en-US" sz="6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接入</a:t>
            </a:r>
            <a:r>
              <a:rPr lang="en-US" altLang="zh-CN" sz="6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WAN</a:t>
            </a:r>
            <a:r>
              <a:rPr lang="zh-CN" altLang="en-US" sz="6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技术</a:t>
            </a:r>
            <a:endParaRPr lang="zh-CN" altLang="en-US" sz="6000" b="1" dirty="0"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8"/>
          <p:cNvSpPr txBox="1"/>
          <p:nvPr/>
        </p:nvSpPr>
        <p:spPr>
          <a:xfrm>
            <a:off x="4454907" y="264519"/>
            <a:ext cx="3948938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4. </a:t>
            </a:r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静态</a:t>
            </a:r>
            <a:r>
              <a:rPr lang="en-US" altLang="zh-CN" sz="28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NAT</a:t>
            </a:r>
            <a:endParaRPr lang="zh-CN" altLang="zh-CN" sz="2800" b="1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内容占位符 2"/>
          <p:cNvSpPr txBox="1"/>
          <p:nvPr/>
        </p:nvSpPr>
        <p:spPr>
          <a:xfrm>
            <a:off x="1018575" y="972225"/>
            <a:ext cx="11122200" cy="3004820"/>
          </a:xfrm>
          <a:prstGeom prst="rect">
            <a:avLst/>
          </a:prstGeom>
        </p:spPr>
        <p:txBody>
          <a:bodyPr/>
          <a:lstStyle>
            <a:lvl1pPr marL="216535" indent="-216535" algn="l" defTabSz="86677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024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22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331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8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7015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50085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83155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1686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4993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8427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600"/>
              </a:spcBef>
              <a:spcAft>
                <a:spcPts val="1200"/>
              </a:spcAft>
              <a:buNone/>
            </a:pP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【例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】基于拓扑结构如图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3-3-4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所示和设备信息表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3-3-4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和表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3-3-5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的网络，请完成以下要求的配置。</a:t>
            </a:r>
          </a:p>
          <a:p>
            <a:pPr lvl="0" algn="just">
              <a:spcBef>
                <a:spcPts val="600"/>
              </a:spcBef>
              <a:spcAft>
                <a:spcPts val="1200"/>
              </a:spcAft>
              <a:buFont typeface="Wingdings" panose="05000000000000000000" pitchFamily="2" charset="2"/>
              <a:buChar char="u"/>
            </a:pP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设备已经正确配置主机名、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IP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地址和路由协议。</a:t>
            </a:r>
          </a:p>
          <a:p>
            <a:pPr lvl="0" algn="just">
              <a:spcBef>
                <a:spcPts val="600"/>
              </a:spcBef>
              <a:spcAft>
                <a:spcPts val="1200"/>
              </a:spcAft>
              <a:buFont typeface="Wingdings" panose="05000000000000000000" pitchFamily="2" charset="2"/>
              <a:buChar char="u"/>
            </a:pP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路由器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R1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、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R3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是边界路由器。</a:t>
            </a:r>
          </a:p>
          <a:p>
            <a:pPr lvl="0" algn="just">
              <a:spcBef>
                <a:spcPts val="600"/>
              </a:spcBef>
              <a:spcAft>
                <a:spcPts val="1200"/>
              </a:spcAft>
              <a:buFont typeface="Wingdings" panose="05000000000000000000" pitchFamily="2" charset="2"/>
              <a:buChar char="u"/>
            </a:pP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路由器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R1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配置静态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NAT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，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PC1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的地址转换为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201.1.1.2,PC2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的地址转换为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201.1.1.3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。</a:t>
            </a:r>
          </a:p>
          <a:p>
            <a:pPr lvl="0" algn="just">
              <a:spcBef>
                <a:spcPts val="600"/>
              </a:spcBef>
              <a:spcAft>
                <a:spcPts val="1200"/>
              </a:spcAft>
              <a:buFont typeface="Wingdings" panose="05000000000000000000" pitchFamily="2" charset="2"/>
              <a:buChar char="u"/>
            </a:pP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路由器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R3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配置静态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NAT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，服务器的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WEB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和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DNS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映射到公网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202.1.1.3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。</a:t>
            </a:r>
          </a:p>
          <a:p>
            <a:pPr lvl="0" algn="just">
              <a:spcBef>
                <a:spcPts val="600"/>
              </a:spcBef>
              <a:spcAft>
                <a:spcPts val="1200"/>
              </a:spcAft>
              <a:buFont typeface="Wingdings" panose="05000000000000000000" pitchFamily="2" charset="2"/>
              <a:buChar char="u"/>
            </a:pP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PC1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和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PC2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可以打开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www.cisco.com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。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7932375" y="2894885"/>
            <a:ext cx="128587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543615" y="4277645"/>
            <a:ext cx="128587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5510464" y="3549795"/>
            <a:ext cx="2013434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7752562"/>
              </p:ext>
            </p:extLst>
          </p:nvPr>
        </p:nvGraphicFramePr>
        <p:xfrm>
          <a:off x="5510464" y="3549796"/>
          <a:ext cx="5786761" cy="30276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0" name="Visio" r:id="rId4" imgW="4810169" imgH="2514482" progId="Visio.Drawing.15">
                  <p:embed/>
                </p:oleObj>
              </mc:Choice>
              <mc:Fallback>
                <p:oleObj name="Visio" r:id="rId4" imgW="4810169" imgH="2514482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10464" y="3549796"/>
                        <a:ext cx="5786761" cy="302760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87850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8"/>
          <p:cNvSpPr txBox="1"/>
          <p:nvPr/>
        </p:nvSpPr>
        <p:spPr>
          <a:xfrm>
            <a:off x="4454907" y="264519"/>
            <a:ext cx="3948938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4. </a:t>
            </a:r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静态</a:t>
            </a:r>
            <a:r>
              <a:rPr lang="en-US" altLang="zh-CN" sz="28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NAT</a:t>
            </a:r>
            <a:endParaRPr lang="zh-CN" altLang="zh-CN" sz="2800" b="1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7932375" y="2894885"/>
            <a:ext cx="128587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543615" y="4277645"/>
            <a:ext cx="128587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9387299"/>
              </p:ext>
            </p:extLst>
          </p:nvPr>
        </p:nvGraphicFramePr>
        <p:xfrm>
          <a:off x="657855" y="1452005"/>
          <a:ext cx="5267960" cy="229529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00480">
                  <a:extLst>
                    <a:ext uri="{9D8B030D-6E8A-4147-A177-3AD203B41FA5}">
                      <a16:colId xmlns:a16="http://schemas.microsoft.com/office/drawing/2014/main" val="2584940119"/>
                    </a:ext>
                  </a:extLst>
                </a:gridCol>
                <a:gridCol w="1322070">
                  <a:extLst>
                    <a:ext uri="{9D8B030D-6E8A-4147-A177-3AD203B41FA5}">
                      <a16:colId xmlns:a16="http://schemas.microsoft.com/office/drawing/2014/main" val="1637226499"/>
                    </a:ext>
                  </a:extLst>
                </a:gridCol>
                <a:gridCol w="1322705">
                  <a:extLst>
                    <a:ext uri="{9D8B030D-6E8A-4147-A177-3AD203B41FA5}">
                      <a16:colId xmlns:a16="http://schemas.microsoft.com/office/drawing/2014/main" val="3696600579"/>
                    </a:ext>
                  </a:extLst>
                </a:gridCol>
                <a:gridCol w="1322705">
                  <a:extLst>
                    <a:ext uri="{9D8B030D-6E8A-4147-A177-3AD203B41FA5}">
                      <a16:colId xmlns:a16="http://schemas.microsoft.com/office/drawing/2014/main" val="31356150"/>
                    </a:ext>
                  </a:extLst>
                </a:gridCol>
              </a:tblGrid>
              <a:tr h="35562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 dirty="0">
                          <a:effectLst/>
                        </a:rPr>
                        <a:t>设备名称</a:t>
                      </a:r>
                      <a:endParaRPr lang="zh-CN" sz="105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effectLst/>
                        </a:rPr>
                        <a:t>接口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effectLst/>
                        </a:rPr>
                        <a:t>设备名称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effectLst/>
                        </a:rPr>
                        <a:t>接口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2545675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R1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S0/0/0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R2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S0/0/0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4683883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R1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Fa0/0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S1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Fa0/1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7375758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R1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Fa0/1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S2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Fa0/1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562633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R2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S0/0/1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R3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S0/0/1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5371212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R3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Fa0/0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S3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Fa0/1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0725065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S1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Fa0/2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PC1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Fa0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5734877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S2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Fa0/2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PC2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Fa0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4693405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S3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Fa0/2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Web Server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Fa0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3509319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S3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Fa0/3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PC3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</a:rPr>
                        <a:t>Fa0</a:t>
                      </a:r>
                      <a:endParaRPr lang="zh-CN" sz="105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49493820"/>
                  </a:ext>
                </a:extLst>
              </a:tr>
            </a:tbl>
          </a:graphicData>
        </a:graphic>
      </p:graphicFrame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2227126"/>
              </p:ext>
            </p:extLst>
          </p:nvPr>
        </p:nvGraphicFramePr>
        <p:xfrm>
          <a:off x="6309135" y="1428848"/>
          <a:ext cx="5267960" cy="269446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16000">
                  <a:extLst>
                    <a:ext uri="{9D8B030D-6E8A-4147-A177-3AD203B41FA5}">
                      <a16:colId xmlns:a16="http://schemas.microsoft.com/office/drawing/2014/main" val="718407134"/>
                    </a:ext>
                  </a:extLst>
                </a:gridCol>
                <a:gridCol w="871220">
                  <a:extLst>
                    <a:ext uri="{9D8B030D-6E8A-4147-A177-3AD203B41FA5}">
                      <a16:colId xmlns:a16="http://schemas.microsoft.com/office/drawing/2014/main" val="3526803696"/>
                    </a:ext>
                  </a:extLst>
                </a:gridCol>
                <a:gridCol w="1292225">
                  <a:extLst>
                    <a:ext uri="{9D8B030D-6E8A-4147-A177-3AD203B41FA5}">
                      <a16:colId xmlns:a16="http://schemas.microsoft.com/office/drawing/2014/main" val="1815012406"/>
                    </a:ext>
                  </a:extLst>
                </a:gridCol>
                <a:gridCol w="1050925">
                  <a:extLst>
                    <a:ext uri="{9D8B030D-6E8A-4147-A177-3AD203B41FA5}">
                      <a16:colId xmlns:a16="http://schemas.microsoft.com/office/drawing/2014/main" val="2684343636"/>
                    </a:ext>
                  </a:extLst>
                </a:gridCol>
                <a:gridCol w="1037590">
                  <a:extLst>
                    <a:ext uri="{9D8B030D-6E8A-4147-A177-3AD203B41FA5}">
                      <a16:colId xmlns:a16="http://schemas.microsoft.com/office/drawing/2014/main" val="2063702102"/>
                    </a:ext>
                  </a:extLst>
                </a:gridCol>
              </a:tblGrid>
              <a:tr h="32375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 dirty="0">
                          <a:effectLst/>
                        </a:rPr>
                        <a:t>设备名称</a:t>
                      </a:r>
                      <a:endParaRPr lang="zh-CN" sz="105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effectLst/>
                        </a:rPr>
                        <a:t>接口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effectLst/>
                        </a:rPr>
                        <a:t>网络地址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effectLst/>
                        </a:rPr>
                        <a:t>网关地址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DNS</a:t>
                      </a:r>
                      <a:r>
                        <a:rPr lang="zh-CN" sz="1050" kern="100">
                          <a:effectLst/>
                        </a:rPr>
                        <a:t>服务器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4430766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R1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S0/0/0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201.1.1.1/28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6732817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R1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Fa0/0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172.16.10.254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2642597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R1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Fa0/1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172.16.20.254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0093846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R2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S0/0/0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201.1.1.14/28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7680708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R2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S0/0/1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202.1.1.1/29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4694011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R3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S0/0/1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202.1.1.6/29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4327728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R3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Fa0/0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10.1.1.254/24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0347429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PC1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NIC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172.16.10.10/24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172.16.10.254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202.1.1.3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212043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PC2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NIC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172.16.20.10/24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172.16.20.254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202.1.1.3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9215024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PC3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NIC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10.1.1.10/24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10.1.1.254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7969663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Web Server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NIC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10.1.1.100/24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10.1.1.254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</a:rPr>
                        <a:t> </a:t>
                      </a:r>
                      <a:endParaRPr lang="zh-CN" sz="105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811115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55667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8"/>
          <p:cNvSpPr txBox="1"/>
          <p:nvPr/>
        </p:nvSpPr>
        <p:spPr>
          <a:xfrm>
            <a:off x="4454907" y="264519"/>
            <a:ext cx="3948938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4. </a:t>
            </a:r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静态</a:t>
            </a:r>
            <a:r>
              <a:rPr lang="en-US" altLang="zh-CN" sz="28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NAT</a:t>
            </a:r>
            <a:endParaRPr lang="zh-CN" altLang="zh-CN" sz="2800" b="1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7932375" y="2894885"/>
            <a:ext cx="128587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543615" y="4277645"/>
            <a:ext cx="128587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138815" y="914648"/>
            <a:ext cx="7394760" cy="35240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1600" kern="100" dirty="0">
                <a:solidFill>
                  <a:srgbClr val="58666E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【配置信息】</a:t>
            </a:r>
            <a:endParaRPr lang="zh-CN" altLang="zh-CN" sz="16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1600" kern="100" dirty="0">
                <a:solidFill>
                  <a:srgbClr val="58666E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按照题目要求，路由器</a:t>
            </a:r>
            <a:r>
              <a:rPr lang="en-US" altLang="zh-CN" sz="1600" kern="100" dirty="0">
                <a:solidFill>
                  <a:srgbClr val="58666E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R1</a:t>
            </a:r>
            <a:r>
              <a:rPr lang="zh-CN" altLang="zh-CN" sz="1600" kern="100" dirty="0">
                <a:solidFill>
                  <a:srgbClr val="58666E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和</a:t>
            </a:r>
            <a:r>
              <a:rPr lang="en-US" altLang="zh-CN" sz="1600" kern="100" dirty="0">
                <a:solidFill>
                  <a:srgbClr val="58666E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R3</a:t>
            </a:r>
            <a:r>
              <a:rPr lang="zh-CN" altLang="zh-CN" sz="1600" kern="100" dirty="0">
                <a:solidFill>
                  <a:srgbClr val="58666E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配置信息如下：</a:t>
            </a:r>
            <a:endParaRPr lang="zh-CN" altLang="zh-CN" sz="16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26797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600" b="1" kern="100" dirty="0">
                <a:solidFill>
                  <a:srgbClr val="58666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Helvetica" panose="020B0604020202020204" pitchFamily="34" charset="0"/>
              </a:rPr>
              <a:t>STEP 1</a:t>
            </a:r>
            <a:r>
              <a:rPr lang="zh-CN" altLang="zh-CN" sz="1600" b="1" kern="100" dirty="0">
                <a:solidFill>
                  <a:srgbClr val="58666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Helvetica" panose="020B0604020202020204" pitchFamily="34" charset="0"/>
              </a:rPr>
              <a:t>：按照要求配置路由器</a:t>
            </a:r>
            <a:r>
              <a:rPr lang="en-US" altLang="zh-CN" sz="1600" b="1" kern="100" dirty="0">
                <a:solidFill>
                  <a:srgbClr val="58666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Helvetica" panose="020B0604020202020204" pitchFamily="34" charset="0"/>
              </a:rPr>
              <a:t>R1</a:t>
            </a:r>
            <a:endParaRPr lang="zh-CN" altLang="zh-CN" sz="1600" b="1" kern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533400">
              <a:spcAft>
                <a:spcPts val="0"/>
              </a:spcAft>
            </a:pPr>
            <a:r>
              <a:rPr lang="en-US" altLang="zh-CN" sz="1600" dirty="0" err="1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ip</a:t>
            </a:r>
            <a:r>
              <a:rPr lang="en-US" altLang="zh-CN" sz="160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 </a:t>
            </a:r>
            <a:r>
              <a:rPr lang="en-US" altLang="zh-CN" sz="1600" dirty="0" err="1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nat</a:t>
            </a:r>
            <a:r>
              <a:rPr lang="en-US" altLang="zh-CN" sz="160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 inside source static 172.16.10.10 201.1.1.2 </a:t>
            </a:r>
            <a:endParaRPr lang="zh-CN" altLang="zh-CN" sz="1600" dirty="0">
              <a:latin typeface="仿宋" panose="02010609060101010101" pitchFamily="49" charset="-122"/>
              <a:ea typeface="仿宋" panose="02010609060101010101" pitchFamily="49" charset="-122"/>
              <a:cs typeface="宋体" panose="02010600030101010101" pitchFamily="2" charset="-122"/>
            </a:endParaRPr>
          </a:p>
          <a:p>
            <a:pPr marL="533400">
              <a:lnSpc>
                <a:spcPts val="1800"/>
              </a:lnSpc>
              <a:spcAft>
                <a:spcPts val="0"/>
              </a:spcAft>
            </a:pPr>
            <a:r>
              <a:rPr lang="en-US" altLang="zh-CN" sz="1600" kern="100" dirty="0" err="1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ip</a:t>
            </a:r>
            <a:r>
              <a:rPr lang="en-US" altLang="zh-CN" sz="1600" kern="100" dirty="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1600" kern="100" dirty="0" err="1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nat</a:t>
            </a:r>
            <a:r>
              <a:rPr lang="en-US" altLang="zh-CN" sz="1600" kern="100" dirty="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 inside source static 172.16.20.10 201.1.1.3</a:t>
            </a:r>
            <a:endParaRPr lang="zh-CN" altLang="zh-CN" sz="16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>
              <a:spcAft>
                <a:spcPts val="0"/>
              </a:spcAft>
            </a:pPr>
            <a:r>
              <a:rPr lang="en-US" altLang="zh-CN" sz="1600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interface FastEthernet0/0</a:t>
            </a:r>
            <a:endParaRPr lang="zh-CN" altLang="zh-CN" sz="16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800100">
              <a:spcAft>
                <a:spcPts val="0"/>
              </a:spcAft>
            </a:pPr>
            <a:r>
              <a:rPr lang="en-US" altLang="zh-CN" sz="1600" kern="0" dirty="0" err="1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ip</a:t>
            </a:r>
            <a:r>
              <a:rPr lang="en-US" altLang="zh-CN" sz="1600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 </a:t>
            </a:r>
            <a:r>
              <a:rPr lang="en-US" altLang="zh-CN" sz="1600" kern="0" dirty="0" err="1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nat</a:t>
            </a:r>
            <a:r>
              <a:rPr lang="en-US" altLang="zh-CN" sz="1600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 inside</a:t>
            </a:r>
            <a:endParaRPr lang="zh-CN" altLang="zh-CN" sz="16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>
              <a:spcAft>
                <a:spcPts val="0"/>
              </a:spcAft>
            </a:pPr>
            <a:r>
              <a:rPr lang="en-US" altLang="zh-CN" sz="1600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interface FastEthernet0/1</a:t>
            </a:r>
            <a:endParaRPr lang="zh-CN" altLang="zh-CN" sz="16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800100">
              <a:spcAft>
                <a:spcPts val="0"/>
              </a:spcAft>
            </a:pPr>
            <a:r>
              <a:rPr lang="en-US" altLang="zh-CN" sz="1600" kern="0" dirty="0" err="1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ip</a:t>
            </a:r>
            <a:r>
              <a:rPr lang="en-US" altLang="zh-CN" sz="1600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 </a:t>
            </a:r>
            <a:r>
              <a:rPr lang="en-US" altLang="zh-CN" sz="1600" kern="0" dirty="0" err="1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nat</a:t>
            </a:r>
            <a:r>
              <a:rPr lang="en-US" altLang="zh-CN" sz="1600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 inside</a:t>
            </a:r>
            <a:endParaRPr lang="zh-CN" altLang="zh-CN" sz="16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>
              <a:spcAft>
                <a:spcPts val="0"/>
              </a:spcAft>
            </a:pPr>
            <a:r>
              <a:rPr lang="en-US" altLang="zh-CN" sz="1600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interface Serial0/0/0</a:t>
            </a:r>
            <a:endParaRPr lang="zh-CN" altLang="zh-CN" sz="16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800100">
              <a:spcAft>
                <a:spcPts val="0"/>
              </a:spcAft>
            </a:pPr>
            <a:r>
              <a:rPr lang="en-US" altLang="zh-CN" sz="1600" kern="0" dirty="0" err="1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ip</a:t>
            </a:r>
            <a:r>
              <a:rPr lang="en-US" altLang="zh-CN" sz="1600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 </a:t>
            </a:r>
            <a:r>
              <a:rPr lang="en-US" altLang="zh-CN" sz="1600" kern="0" dirty="0" err="1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nat</a:t>
            </a:r>
            <a:r>
              <a:rPr lang="en-US" altLang="zh-CN" sz="1600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 outside</a:t>
            </a:r>
            <a:endParaRPr lang="zh-CN" altLang="zh-CN" sz="16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267970" algn="just">
              <a:lnSpc>
                <a:spcPct val="150000"/>
              </a:lnSpc>
              <a:spcAft>
                <a:spcPts val="0"/>
              </a:spcAft>
            </a:pPr>
            <a:endParaRPr lang="zh-CN" altLang="zh-CN" sz="1600" kern="100" dirty="0">
              <a:effectLst/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95458" y="4656185"/>
            <a:ext cx="769536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797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600" b="1" kern="100" dirty="0">
                <a:solidFill>
                  <a:srgbClr val="58666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Helvetica" panose="020B0604020202020204" pitchFamily="34" charset="0"/>
              </a:rPr>
              <a:t>STEP 3</a:t>
            </a:r>
            <a:r>
              <a:rPr lang="zh-CN" altLang="zh-CN" sz="1600" b="1" kern="100" dirty="0">
                <a:solidFill>
                  <a:srgbClr val="58666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Helvetica" panose="020B0604020202020204" pitchFamily="34" charset="0"/>
              </a:rPr>
              <a:t>：按照要求配置路由器</a:t>
            </a:r>
            <a:r>
              <a:rPr lang="en-US" altLang="zh-CN" sz="1600" b="1" kern="100" dirty="0">
                <a:solidFill>
                  <a:srgbClr val="58666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Helvetica" panose="020B0604020202020204" pitchFamily="34" charset="0"/>
              </a:rPr>
              <a:t>R2</a:t>
            </a:r>
            <a:endParaRPr lang="zh-CN" altLang="zh-CN" sz="1600" b="1" kern="100" dirty="0">
              <a:solidFill>
                <a:srgbClr val="58666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Helvetica" panose="020B0604020202020204" pitchFamily="34" charset="0"/>
            </a:endParaRPr>
          </a:p>
          <a:p>
            <a:pPr marL="533400">
              <a:spcAft>
                <a:spcPts val="0"/>
              </a:spcAft>
            </a:pPr>
            <a:r>
              <a:rPr lang="en-US" altLang="zh-CN" sz="1600" kern="0" dirty="0" err="1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ip</a:t>
            </a:r>
            <a:r>
              <a:rPr lang="en-US" altLang="zh-CN" sz="1600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 </a:t>
            </a:r>
            <a:r>
              <a:rPr lang="en-US" altLang="zh-CN" sz="1600" kern="0" dirty="0" err="1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nat</a:t>
            </a:r>
            <a:r>
              <a:rPr lang="en-US" altLang="zh-CN" sz="1600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 inside source static </a:t>
            </a:r>
            <a:r>
              <a:rPr lang="en-US" altLang="zh-CN" sz="1600" kern="0" dirty="0" err="1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tcp</a:t>
            </a:r>
            <a:r>
              <a:rPr lang="en-US" altLang="zh-CN" sz="1600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 10.1.1.100 80 202.1.1.3 80 </a:t>
            </a:r>
            <a:endParaRPr lang="zh-CN" altLang="zh-CN" sz="16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>
              <a:spcAft>
                <a:spcPts val="0"/>
              </a:spcAft>
            </a:pPr>
            <a:r>
              <a:rPr lang="en-US" altLang="zh-CN" sz="1600" kern="0" dirty="0" err="1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ip</a:t>
            </a:r>
            <a:r>
              <a:rPr lang="en-US" altLang="zh-CN" sz="1600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 </a:t>
            </a:r>
            <a:r>
              <a:rPr lang="en-US" altLang="zh-CN" sz="1600" kern="0" dirty="0" err="1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nat</a:t>
            </a:r>
            <a:r>
              <a:rPr lang="en-US" altLang="zh-CN" sz="1600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 inside source static </a:t>
            </a:r>
            <a:r>
              <a:rPr lang="en-US" altLang="zh-CN" sz="1600" kern="0" dirty="0" err="1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udp</a:t>
            </a:r>
            <a:r>
              <a:rPr lang="en-US" altLang="zh-CN" sz="1600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 10.1.1.100 53 202.1.1.3 53</a:t>
            </a:r>
            <a:endParaRPr lang="zh-CN" altLang="zh-CN" sz="16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>
              <a:spcAft>
                <a:spcPts val="0"/>
              </a:spcAft>
            </a:pPr>
            <a:r>
              <a:rPr lang="en-US" altLang="zh-CN" sz="1600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interface FastEthernet0/0</a:t>
            </a:r>
            <a:endParaRPr lang="zh-CN" altLang="zh-CN" sz="16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800100">
              <a:spcAft>
                <a:spcPts val="0"/>
              </a:spcAft>
            </a:pPr>
            <a:r>
              <a:rPr lang="en-US" altLang="zh-CN" sz="1600" kern="0" dirty="0" err="1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ip</a:t>
            </a:r>
            <a:r>
              <a:rPr lang="en-US" altLang="zh-CN" sz="1600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 </a:t>
            </a:r>
            <a:r>
              <a:rPr lang="en-US" altLang="zh-CN" sz="1600" kern="0" dirty="0" err="1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nat</a:t>
            </a:r>
            <a:r>
              <a:rPr lang="en-US" altLang="zh-CN" sz="1600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 inside</a:t>
            </a:r>
            <a:endParaRPr lang="zh-CN" altLang="zh-CN" sz="16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>
              <a:spcAft>
                <a:spcPts val="0"/>
              </a:spcAft>
            </a:pPr>
            <a:r>
              <a:rPr lang="en-US" altLang="zh-CN" sz="1600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interface Serial0/0/1</a:t>
            </a:r>
            <a:endParaRPr lang="zh-CN" altLang="zh-CN" sz="16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800100">
              <a:spcAft>
                <a:spcPts val="0"/>
              </a:spcAft>
            </a:pPr>
            <a:r>
              <a:rPr lang="en-US" altLang="zh-CN" sz="1600" kern="0" dirty="0" err="1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ip</a:t>
            </a:r>
            <a:r>
              <a:rPr lang="en-US" altLang="zh-CN" sz="1600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 </a:t>
            </a:r>
            <a:r>
              <a:rPr lang="en-US" altLang="zh-CN" sz="1600" kern="0" dirty="0" err="1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nat</a:t>
            </a:r>
            <a:r>
              <a:rPr lang="en-US" altLang="zh-CN" sz="1600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 outside</a:t>
            </a:r>
            <a:endParaRPr lang="zh-CN" altLang="en-US" sz="1600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graphicFrame>
        <p:nvGraphicFramePr>
          <p:cNvPr id="12" name="对象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1796952"/>
              </p:ext>
            </p:extLst>
          </p:nvPr>
        </p:nvGraphicFramePr>
        <p:xfrm>
          <a:off x="7642563" y="1391885"/>
          <a:ext cx="4669211" cy="2442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89" name="Visio" r:id="rId4" imgW="4810169" imgH="2514482" progId="Visio.Drawing.15">
                  <p:embed/>
                </p:oleObj>
              </mc:Choice>
              <mc:Fallback>
                <p:oleObj name="Visio" r:id="rId4" imgW="4810169" imgH="2514482" progId="Visio.Drawing.15">
                  <p:embed/>
                  <p:pic>
                    <p:nvPicPr>
                      <p:cNvPr id="4" name="对象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42563" y="1391885"/>
                        <a:ext cx="4669211" cy="24429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16893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8"/>
          <p:cNvSpPr txBox="1"/>
          <p:nvPr/>
        </p:nvSpPr>
        <p:spPr>
          <a:xfrm>
            <a:off x="4443776" y="397781"/>
            <a:ext cx="3948938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5.</a:t>
            </a:r>
            <a:r>
              <a:rPr lang="zh-CN" altLang="en-US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 动态</a:t>
            </a:r>
            <a:r>
              <a:rPr lang="en-US" altLang="zh-CN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NAT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7571655" y="2654405"/>
            <a:ext cx="128587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740015" y="1031165"/>
            <a:ext cx="8897760" cy="5493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b="1" kern="100" dirty="0">
                <a:solidFill>
                  <a:srgbClr val="58666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Helvetica" panose="020B0604020202020204" pitchFamily="34" charset="0"/>
              </a:rPr>
              <a:t>要配置动态</a:t>
            </a:r>
            <a:r>
              <a:rPr lang="en-US" altLang="zh-CN" b="1" kern="100" dirty="0">
                <a:solidFill>
                  <a:srgbClr val="58666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Helvetica" panose="020B0604020202020204" pitchFamily="34" charset="0"/>
              </a:rPr>
              <a:t>NAT</a:t>
            </a:r>
            <a:r>
              <a:rPr lang="zh-CN" altLang="zh-CN" b="1" kern="100" dirty="0">
                <a:solidFill>
                  <a:srgbClr val="58666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Helvetica" panose="020B0604020202020204" pitchFamily="34" charset="0"/>
              </a:rPr>
              <a:t>，在全局配置模式中执行以下命令：</a:t>
            </a:r>
            <a:endParaRPr lang="zh-CN" altLang="zh-CN" b="1" kern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b="1" kern="100" dirty="0">
                <a:solidFill>
                  <a:srgbClr val="58666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Helvetica" panose="020B0604020202020204" pitchFamily="34" charset="0"/>
              </a:rPr>
              <a:t>STEP 1</a:t>
            </a:r>
            <a:r>
              <a:rPr lang="zh-CN" altLang="zh-CN" b="1" kern="100" dirty="0">
                <a:solidFill>
                  <a:srgbClr val="58666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Helvetica" panose="020B0604020202020204" pitchFamily="34" charset="0"/>
              </a:rPr>
              <a:t>：定义全局</a:t>
            </a:r>
            <a:r>
              <a:rPr lang="en-US" altLang="zh-CN" b="1" kern="100" dirty="0">
                <a:solidFill>
                  <a:srgbClr val="58666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Helvetica" panose="020B0604020202020204" pitchFamily="34" charset="0"/>
              </a:rPr>
              <a:t>IP</a:t>
            </a:r>
            <a:r>
              <a:rPr lang="zh-CN" altLang="zh-CN" b="1" kern="100" dirty="0">
                <a:solidFill>
                  <a:srgbClr val="58666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Helvetica" panose="020B0604020202020204" pitchFamily="34" charset="0"/>
              </a:rPr>
              <a:t>地址池</a:t>
            </a: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 err="1">
                <a:solidFill>
                  <a:srgbClr val="58666E"/>
                </a:solidFill>
                <a:latin typeface="仿宋" panose="02010609060101010101" pitchFamily="49" charset="-122"/>
                <a:ea typeface="等线" panose="02010600030101010101" pitchFamily="2" charset="-122"/>
                <a:cs typeface="Helvetica" panose="020B0604020202020204" pitchFamily="34" charset="0"/>
              </a:rPr>
              <a:t>ip</a:t>
            </a:r>
            <a:r>
              <a:rPr lang="en-US" altLang="zh-CN" kern="100" dirty="0">
                <a:solidFill>
                  <a:srgbClr val="58666E"/>
                </a:solidFill>
                <a:latin typeface="仿宋" panose="02010609060101010101" pitchFamily="49" charset="-122"/>
                <a:ea typeface="等线" panose="02010600030101010101" pitchFamily="2" charset="-122"/>
                <a:cs typeface="Helvetica" panose="020B0604020202020204" pitchFamily="34" charset="0"/>
              </a:rPr>
              <a:t> </a:t>
            </a:r>
            <a:r>
              <a:rPr lang="en-US" altLang="zh-CN" kern="100" dirty="0" err="1">
                <a:solidFill>
                  <a:srgbClr val="58666E"/>
                </a:solidFill>
                <a:latin typeface="仿宋" panose="02010609060101010101" pitchFamily="49" charset="-122"/>
                <a:ea typeface="等线" panose="02010600030101010101" pitchFamily="2" charset="-122"/>
                <a:cs typeface="Helvetica" panose="020B0604020202020204" pitchFamily="34" charset="0"/>
              </a:rPr>
              <a:t>nat</a:t>
            </a:r>
            <a:r>
              <a:rPr lang="en-US" altLang="zh-CN" kern="100" dirty="0">
                <a:solidFill>
                  <a:srgbClr val="58666E"/>
                </a:solidFill>
                <a:latin typeface="仿宋" panose="02010609060101010101" pitchFamily="49" charset="-122"/>
                <a:ea typeface="等线" panose="02010600030101010101" pitchFamily="2" charset="-122"/>
                <a:cs typeface="Helvetica" panose="020B0604020202020204" pitchFamily="34" charset="0"/>
              </a:rPr>
              <a:t> pool address-pool start-address end-address </a:t>
            </a:r>
            <a:r>
              <a:rPr lang="en-US" altLang="zh-CN" kern="100" dirty="0" err="1">
                <a:solidFill>
                  <a:srgbClr val="58666E"/>
                </a:solidFill>
                <a:latin typeface="仿宋" panose="02010609060101010101" pitchFamily="49" charset="-122"/>
                <a:ea typeface="等线" panose="02010600030101010101" pitchFamily="2" charset="-122"/>
                <a:cs typeface="Helvetica" panose="020B0604020202020204" pitchFamily="34" charset="0"/>
              </a:rPr>
              <a:t>netmask</a:t>
            </a:r>
            <a:r>
              <a:rPr lang="en-US" altLang="zh-CN" kern="100" dirty="0">
                <a:solidFill>
                  <a:srgbClr val="58666E"/>
                </a:solidFill>
                <a:latin typeface="仿宋" panose="02010609060101010101" pitchFamily="49" charset="-122"/>
                <a:ea typeface="等线" panose="02010600030101010101" pitchFamily="2" charset="-122"/>
                <a:cs typeface="Helvetica" panose="020B0604020202020204" pitchFamily="34" charset="0"/>
              </a:rPr>
              <a:t> mask</a:t>
            </a:r>
            <a:endParaRPr lang="zh-CN" altLang="zh-CN" kern="100" dirty="0"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b="1" kern="100" dirty="0">
                <a:solidFill>
                  <a:srgbClr val="58666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Helvetica" panose="020B0604020202020204" pitchFamily="34" charset="0"/>
              </a:rPr>
              <a:t>STEP 2</a:t>
            </a:r>
            <a:r>
              <a:rPr lang="zh-CN" altLang="zh-CN" b="1" kern="100" dirty="0">
                <a:solidFill>
                  <a:srgbClr val="58666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Helvetica" panose="020B0604020202020204" pitchFamily="34" charset="0"/>
              </a:rPr>
              <a:t>：定义访问控制列表，只有匹配该列表的地址才转换</a:t>
            </a: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solidFill>
                  <a:srgbClr val="58666E"/>
                </a:solidFill>
                <a:latin typeface="仿宋" panose="02010609060101010101" pitchFamily="49" charset="-122"/>
                <a:ea typeface="等线" panose="02010600030101010101" pitchFamily="2" charset="-122"/>
                <a:cs typeface="Helvetica" panose="020B0604020202020204" pitchFamily="34" charset="0"/>
              </a:rPr>
              <a:t>access-list access-list-number permit </a:t>
            </a:r>
            <a:r>
              <a:rPr lang="en-US" altLang="zh-CN" kern="100" dirty="0" err="1">
                <a:solidFill>
                  <a:srgbClr val="58666E"/>
                </a:solidFill>
                <a:latin typeface="仿宋" panose="02010609060101010101" pitchFamily="49" charset="-122"/>
                <a:ea typeface="等线" panose="02010600030101010101" pitchFamily="2" charset="-122"/>
                <a:cs typeface="Helvetica" panose="020B0604020202020204" pitchFamily="34" charset="0"/>
              </a:rPr>
              <a:t>ip</a:t>
            </a:r>
            <a:r>
              <a:rPr lang="en-US" altLang="zh-CN" kern="100" dirty="0">
                <a:solidFill>
                  <a:srgbClr val="58666E"/>
                </a:solidFill>
                <a:latin typeface="仿宋" panose="02010609060101010101" pitchFamily="49" charset="-122"/>
                <a:ea typeface="等线" panose="02010600030101010101" pitchFamily="2" charset="-122"/>
                <a:cs typeface="Helvetica" panose="020B0604020202020204" pitchFamily="34" charset="0"/>
              </a:rPr>
              <a:t>-address wildcard</a:t>
            </a:r>
            <a:endParaRPr lang="zh-CN" altLang="zh-CN" kern="100" dirty="0"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b="1" kern="100" dirty="0">
                <a:solidFill>
                  <a:srgbClr val="58666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Helvetica" panose="020B0604020202020204" pitchFamily="34" charset="0"/>
              </a:rPr>
              <a:t>STEP 3</a:t>
            </a:r>
            <a:r>
              <a:rPr lang="zh-CN" altLang="zh-CN" b="1" kern="100" dirty="0">
                <a:solidFill>
                  <a:srgbClr val="58666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Helvetica" panose="020B0604020202020204" pitchFamily="34" charset="0"/>
              </a:rPr>
              <a:t>：定义内部源地址动态转换关系</a:t>
            </a: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 err="1">
                <a:solidFill>
                  <a:srgbClr val="58666E"/>
                </a:solidFill>
                <a:latin typeface="仿宋" panose="02010609060101010101" pitchFamily="49" charset="-122"/>
                <a:ea typeface="等线" panose="02010600030101010101" pitchFamily="2" charset="-122"/>
                <a:cs typeface="Helvetica" panose="020B0604020202020204" pitchFamily="34" charset="0"/>
              </a:rPr>
              <a:t>ip</a:t>
            </a:r>
            <a:r>
              <a:rPr lang="en-US" altLang="zh-CN" kern="100" dirty="0">
                <a:solidFill>
                  <a:srgbClr val="58666E"/>
                </a:solidFill>
                <a:latin typeface="仿宋" panose="02010609060101010101" pitchFamily="49" charset="-122"/>
                <a:ea typeface="等线" panose="02010600030101010101" pitchFamily="2" charset="-122"/>
                <a:cs typeface="Helvetica" panose="020B0604020202020204" pitchFamily="34" charset="0"/>
              </a:rPr>
              <a:t> </a:t>
            </a:r>
            <a:r>
              <a:rPr lang="en-US" altLang="zh-CN" kern="100" dirty="0" err="1">
                <a:solidFill>
                  <a:srgbClr val="58666E"/>
                </a:solidFill>
                <a:latin typeface="仿宋" panose="02010609060101010101" pitchFamily="49" charset="-122"/>
                <a:ea typeface="等线" panose="02010600030101010101" pitchFamily="2" charset="-122"/>
                <a:cs typeface="Helvetica" panose="020B0604020202020204" pitchFamily="34" charset="0"/>
              </a:rPr>
              <a:t>nat</a:t>
            </a:r>
            <a:r>
              <a:rPr lang="en-US" altLang="zh-CN" kern="100" dirty="0">
                <a:solidFill>
                  <a:srgbClr val="58666E"/>
                </a:solidFill>
                <a:latin typeface="仿宋" panose="02010609060101010101" pitchFamily="49" charset="-122"/>
                <a:ea typeface="等线" panose="02010600030101010101" pitchFamily="2" charset="-122"/>
                <a:cs typeface="Helvetica" panose="020B0604020202020204" pitchFamily="34" charset="0"/>
              </a:rPr>
              <a:t> inside source list access-list-number pool address-pool </a:t>
            </a:r>
            <a:endParaRPr lang="zh-CN" altLang="zh-CN" kern="100" dirty="0"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b="1" kern="100" dirty="0">
                <a:solidFill>
                  <a:srgbClr val="58666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Helvetica" panose="020B0604020202020204" pitchFamily="34" charset="0"/>
              </a:rPr>
              <a:t>STEP 4</a:t>
            </a:r>
            <a:r>
              <a:rPr lang="zh-CN" altLang="zh-CN" b="1" kern="100" dirty="0">
                <a:solidFill>
                  <a:srgbClr val="58666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Helvetica" panose="020B0604020202020204" pitchFamily="34" charset="0"/>
              </a:rPr>
              <a:t>：定义接口连接内部网络</a:t>
            </a: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solidFill>
                  <a:srgbClr val="58666E"/>
                </a:solidFill>
                <a:latin typeface="仿宋" panose="02010609060101010101" pitchFamily="49" charset="-122"/>
                <a:ea typeface="等线" panose="02010600030101010101" pitchFamily="2" charset="-122"/>
                <a:cs typeface="Helvetica" panose="020B0604020202020204" pitchFamily="34" charset="0"/>
              </a:rPr>
              <a:t>interface interface-type interface-number</a:t>
            </a:r>
            <a:endParaRPr lang="zh-CN" altLang="zh-CN" kern="100" dirty="0"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1173480" lvl="1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 err="1">
                <a:solidFill>
                  <a:srgbClr val="58666E"/>
                </a:solidFill>
                <a:latin typeface="仿宋" panose="02010609060101010101" pitchFamily="49" charset="-122"/>
                <a:ea typeface="等线" panose="02010600030101010101" pitchFamily="2" charset="-122"/>
                <a:cs typeface="Helvetica" panose="020B0604020202020204" pitchFamily="34" charset="0"/>
              </a:rPr>
              <a:t>ip</a:t>
            </a:r>
            <a:r>
              <a:rPr lang="en-US" altLang="zh-CN" kern="100" dirty="0">
                <a:solidFill>
                  <a:srgbClr val="58666E"/>
                </a:solidFill>
                <a:latin typeface="仿宋" panose="02010609060101010101" pitchFamily="49" charset="-122"/>
                <a:ea typeface="等线" panose="02010600030101010101" pitchFamily="2" charset="-122"/>
                <a:cs typeface="Helvetica" panose="020B0604020202020204" pitchFamily="34" charset="0"/>
              </a:rPr>
              <a:t> </a:t>
            </a:r>
            <a:r>
              <a:rPr lang="en-US" altLang="zh-CN" kern="100" dirty="0" err="1">
                <a:solidFill>
                  <a:srgbClr val="58666E"/>
                </a:solidFill>
                <a:latin typeface="仿宋" panose="02010609060101010101" pitchFamily="49" charset="-122"/>
                <a:ea typeface="等线" panose="02010600030101010101" pitchFamily="2" charset="-122"/>
                <a:cs typeface="Helvetica" panose="020B0604020202020204" pitchFamily="34" charset="0"/>
              </a:rPr>
              <a:t>nat</a:t>
            </a:r>
            <a:r>
              <a:rPr lang="en-US" altLang="zh-CN" kern="100" dirty="0">
                <a:solidFill>
                  <a:srgbClr val="58666E"/>
                </a:solidFill>
                <a:latin typeface="仿宋" panose="02010609060101010101" pitchFamily="49" charset="-122"/>
                <a:ea typeface="等线" panose="02010600030101010101" pitchFamily="2" charset="-122"/>
                <a:cs typeface="Helvetica" panose="020B0604020202020204" pitchFamily="34" charset="0"/>
              </a:rPr>
              <a:t> inside</a:t>
            </a:r>
            <a:endParaRPr lang="zh-CN" altLang="zh-CN" kern="100" dirty="0"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b="1" kern="100" dirty="0">
                <a:solidFill>
                  <a:srgbClr val="58666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Helvetica" panose="020B0604020202020204" pitchFamily="34" charset="0"/>
              </a:rPr>
              <a:t>STEP 5</a:t>
            </a:r>
            <a:r>
              <a:rPr lang="zh-CN" altLang="zh-CN" b="1" kern="100" dirty="0">
                <a:solidFill>
                  <a:srgbClr val="58666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Helvetica" panose="020B0604020202020204" pitchFamily="34" charset="0"/>
              </a:rPr>
              <a:t>：定义接口连接外部网络</a:t>
            </a: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solidFill>
                  <a:srgbClr val="58666E"/>
                </a:solidFill>
                <a:latin typeface="仿宋" panose="02010609060101010101" pitchFamily="49" charset="-122"/>
                <a:ea typeface="等线" panose="02010600030101010101" pitchFamily="2" charset="-122"/>
                <a:cs typeface="Helvetica" panose="020B0604020202020204" pitchFamily="34" charset="0"/>
              </a:rPr>
              <a:t>interface interface-type interface-number</a:t>
            </a:r>
            <a:endParaRPr lang="zh-CN" altLang="zh-CN" kern="100" dirty="0"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1173480" lvl="1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 err="1">
                <a:solidFill>
                  <a:srgbClr val="58666E"/>
                </a:solidFill>
                <a:latin typeface="仿宋" panose="02010609060101010101" pitchFamily="49" charset="-122"/>
                <a:ea typeface="等线" panose="02010600030101010101" pitchFamily="2" charset="-122"/>
                <a:cs typeface="Helvetica" panose="020B0604020202020204" pitchFamily="34" charset="0"/>
              </a:rPr>
              <a:t>ip</a:t>
            </a:r>
            <a:r>
              <a:rPr lang="en-US" altLang="zh-CN" kern="100" dirty="0">
                <a:solidFill>
                  <a:srgbClr val="58666E"/>
                </a:solidFill>
                <a:latin typeface="仿宋" panose="02010609060101010101" pitchFamily="49" charset="-122"/>
                <a:ea typeface="等线" panose="02010600030101010101" pitchFamily="2" charset="-122"/>
                <a:cs typeface="Helvetica" panose="020B0604020202020204" pitchFamily="34" charset="0"/>
              </a:rPr>
              <a:t> </a:t>
            </a:r>
            <a:r>
              <a:rPr lang="en-US" altLang="zh-CN" kern="100" dirty="0" err="1">
                <a:solidFill>
                  <a:srgbClr val="58666E"/>
                </a:solidFill>
                <a:latin typeface="仿宋" panose="02010609060101010101" pitchFamily="49" charset="-122"/>
                <a:ea typeface="等线" panose="02010600030101010101" pitchFamily="2" charset="-122"/>
                <a:cs typeface="Helvetica" panose="020B0604020202020204" pitchFamily="34" charset="0"/>
              </a:rPr>
              <a:t>nat</a:t>
            </a:r>
            <a:r>
              <a:rPr lang="en-US" altLang="zh-CN" kern="100" dirty="0">
                <a:solidFill>
                  <a:srgbClr val="58666E"/>
                </a:solidFill>
                <a:latin typeface="仿宋" panose="02010609060101010101" pitchFamily="49" charset="-122"/>
                <a:ea typeface="等线" panose="02010600030101010101" pitchFamily="2" charset="-122"/>
                <a:cs typeface="Helvetica" panose="020B0604020202020204" pitchFamily="34" charset="0"/>
              </a:rPr>
              <a:t> outside</a:t>
            </a:r>
            <a:endParaRPr lang="zh-CN" altLang="zh-CN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8"/>
          <p:cNvSpPr txBox="1"/>
          <p:nvPr/>
        </p:nvSpPr>
        <p:spPr>
          <a:xfrm>
            <a:off x="4443776" y="397781"/>
            <a:ext cx="3948938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5.</a:t>
            </a:r>
            <a:r>
              <a:rPr lang="zh-CN" altLang="en-US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 动态</a:t>
            </a:r>
            <a:r>
              <a:rPr lang="en-US" altLang="zh-CN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NAT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7571655" y="2654405"/>
            <a:ext cx="128587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018575" y="1151405"/>
            <a:ext cx="10941840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【例</a:t>
            </a:r>
            <a:r>
              <a:rPr lang="en-US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3</a:t>
            </a:r>
            <a:r>
              <a:rPr lang="zh-CN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】</a:t>
            </a:r>
            <a:r>
              <a:rPr lang="zh-CN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基于拓扑结构如图</a:t>
            </a: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3-3-4</a:t>
            </a:r>
            <a:r>
              <a:rPr lang="zh-CN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所示和设备信息表</a:t>
            </a: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3-3-4</a:t>
            </a:r>
            <a:r>
              <a:rPr lang="zh-CN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和表</a:t>
            </a: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3-3-5</a:t>
            </a:r>
            <a:r>
              <a:rPr lang="zh-CN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的网络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，请完成以下要求的配置。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"/>
            </a:pP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设备已经正确配置主机名、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IP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地址和路由协议。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"/>
            </a:pP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路由器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R1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、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R3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是边界路由器。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"/>
            </a:pP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在路由器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R1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配置动态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NAT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，允许内部区域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1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的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PC1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和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PC2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所在网络可以访问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internet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，可以正常开启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www.cisco.com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。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"/>
            </a:pP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在路由器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R3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补充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NAT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配置，使得内部区域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2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的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PC3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映射到公网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202.1.1.2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，完善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PC3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的地址设置，使之可以开启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www.cisco.com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。</a:t>
            </a:r>
            <a:endParaRPr lang="zh-CN" altLang="zh-CN" sz="1800" kern="100" dirty="0">
              <a:effectLst/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786530"/>
              </p:ext>
            </p:extLst>
          </p:nvPr>
        </p:nvGraphicFramePr>
        <p:xfrm>
          <a:off x="6790095" y="3977045"/>
          <a:ext cx="4669211" cy="2442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79" name="Visio" r:id="rId4" imgW="4810169" imgH="2514482" progId="Visio.Drawing.15">
                  <p:embed/>
                </p:oleObj>
              </mc:Choice>
              <mc:Fallback>
                <p:oleObj name="Visio" r:id="rId4" imgW="4810169" imgH="2514482" progId="Visio.Drawing.15">
                  <p:embed/>
                  <p:pic>
                    <p:nvPicPr>
                      <p:cNvPr id="12" name="对象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90095" y="3977045"/>
                        <a:ext cx="4669211" cy="24429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64756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8"/>
          <p:cNvSpPr txBox="1"/>
          <p:nvPr/>
        </p:nvSpPr>
        <p:spPr>
          <a:xfrm>
            <a:off x="4454907" y="264519"/>
            <a:ext cx="3948938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4. </a:t>
            </a:r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静态</a:t>
            </a:r>
            <a:r>
              <a:rPr lang="en-US" altLang="zh-CN" sz="28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NAT</a:t>
            </a:r>
            <a:endParaRPr lang="zh-CN" altLang="zh-CN" sz="2800" b="1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7932375" y="2894885"/>
            <a:ext cx="128587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543615" y="4277645"/>
            <a:ext cx="128587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657855" y="1452005"/>
          <a:ext cx="5267960" cy="25158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00480">
                  <a:extLst>
                    <a:ext uri="{9D8B030D-6E8A-4147-A177-3AD203B41FA5}">
                      <a16:colId xmlns:a16="http://schemas.microsoft.com/office/drawing/2014/main" val="2584940119"/>
                    </a:ext>
                  </a:extLst>
                </a:gridCol>
                <a:gridCol w="1322070">
                  <a:extLst>
                    <a:ext uri="{9D8B030D-6E8A-4147-A177-3AD203B41FA5}">
                      <a16:colId xmlns:a16="http://schemas.microsoft.com/office/drawing/2014/main" val="1637226499"/>
                    </a:ext>
                  </a:extLst>
                </a:gridCol>
                <a:gridCol w="1322705">
                  <a:extLst>
                    <a:ext uri="{9D8B030D-6E8A-4147-A177-3AD203B41FA5}">
                      <a16:colId xmlns:a16="http://schemas.microsoft.com/office/drawing/2014/main" val="3696600579"/>
                    </a:ext>
                  </a:extLst>
                </a:gridCol>
                <a:gridCol w="1322705">
                  <a:extLst>
                    <a:ext uri="{9D8B030D-6E8A-4147-A177-3AD203B41FA5}">
                      <a16:colId xmlns:a16="http://schemas.microsoft.com/office/drawing/2014/main" val="31356150"/>
                    </a:ext>
                  </a:extLst>
                </a:gridCol>
              </a:tblGrid>
              <a:tr h="35562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 dirty="0">
                          <a:effectLst/>
                        </a:rPr>
                        <a:t>设备名称</a:t>
                      </a:r>
                      <a:endParaRPr lang="zh-CN" sz="105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effectLst/>
                        </a:rPr>
                        <a:t>接口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effectLst/>
                        </a:rPr>
                        <a:t>设备名称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effectLst/>
                        </a:rPr>
                        <a:t>接口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2545675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R1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S0/0/0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R2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S0/0/0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4683883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R1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Fa0/0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S1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Fa0/1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7375758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R1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Fa0/1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S2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Fa0/1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562633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R2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S0/0/1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R3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S0/0/1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5371212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R3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Fa0/0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S3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Fa0/1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0725065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S1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Fa0/2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PC1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Fa0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5734877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S2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Fa0/2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PC2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Fa0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4693405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S3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Fa0/2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Web Server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Fa0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3509319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S3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Fa0/3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PC3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</a:rPr>
                        <a:t>Fa0</a:t>
                      </a:r>
                      <a:endParaRPr lang="zh-CN" sz="105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49493820"/>
                  </a:ext>
                </a:extLst>
              </a:tr>
            </a:tbl>
          </a:graphicData>
        </a:graphic>
      </p:graphicFrame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6309135" y="1428848"/>
          <a:ext cx="5267960" cy="296408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16000">
                  <a:extLst>
                    <a:ext uri="{9D8B030D-6E8A-4147-A177-3AD203B41FA5}">
                      <a16:colId xmlns:a16="http://schemas.microsoft.com/office/drawing/2014/main" val="718407134"/>
                    </a:ext>
                  </a:extLst>
                </a:gridCol>
                <a:gridCol w="871220">
                  <a:extLst>
                    <a:ext uri="{9D8B030D-6E8A-4147-A177-3AD203B41FA5}">
                      <a16:colId xmlns:a16="http://schemas.microsoft.com/office/drawing/2014/main" val="3526803696"/>
                    </a:ext>
                  </a:extLst>
                </a:gridCol>
                <a:gridCol w="1292225">
                  <a:extLst>
                    <a:ext uri="{9D8B030D-6E8A-4147-A177-3AD203B41FA5}">
                      <a16:colId xmlns:a16="http://schemas.microsoft.com/office/drawing/2014/main" val="1815012406"/>
                    </a:ext>
                  </a:extLst>
                </a:gridCol>
                <a:gridCol w="1050925">
                  <a:extLst>
                    <a:ext uri="{9D8B030D-6E8A-4147-A177-3AD203B41FA5}">
                      <a16:colId xmlns:a16="http://schemas.microsoft.com/office/drawing/2014/main" val="2684343636"/>
                    </a:ext>
                  </a:extLst>
                </a:gridCol>
                <a:gridCol w="1037590">
                  <a:extLst>
                    <a:ext uri="{9D8B030D-6E8A-4147-A177-3AD203B41FA5}">
                      <a16:colId xmlns:a16="http://schemas.microsoft.com/office/drawing/2014/main" val="2063702102"/>
                    </a:ext>
                  </a:extLst>
                </a:gridCol>
              </a:tblGrid>
              <a:tr h="32375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 dirty="0">
                          <a:effectLst/>
                        </a:rPr>
                        <a:t>设备名称</a:t>
                      </a:r>
                      <a:endParaRPr lang="zh-CN" sz="105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effectLst/>
                        </a:rPr>
                        <a:t>接口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effectLst/>
                        </a:rPr>
                        <a:t>网络地址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effectLst/>
                        </a:rPr>
                        <a:t>网关地址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DNS</a:t>
                      </a:r>
                      <a:r>
                        <a:rPr lang="zh-CN" sz="1050" kern="100">
                          <a:effectLst/>
                        </a:rPr>
                        <a:t>服务器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4430766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R1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S0/0/0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201.1.1.1/28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6732817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R1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Fa0/0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172.16.10.254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2642597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R1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Fa0/1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172.16.20.254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0093846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R2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S0/0/0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201.1.1.14/28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7680708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R2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S0/0/1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202.1.1.1/29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4694011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R3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S0/0/1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202.1.1.6/29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4327728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R3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Fa0/0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10.1.1.254/24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0347429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PC1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NIC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172.16.10.10/24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172.16.10.254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202.1.1.3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212043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PC2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NIC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172.16.20.10/24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172.16.20.254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202.1.1.3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9215024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PC3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NIC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10.1.1.10/24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10.1.1.254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7969663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Web Server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NIC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10.1.1.100/24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10.1.1.254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</a:rPr>
                        <a:t> </a:t>
                      </a:r>
                      <a:endParaRPr lang="zh-CN" sz="105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811115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3603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8"/>
          <p:cNvSpPr txBox="1"/>
          <p:nvPr/>
        </p:nvSpPr>
        <p:spPr>
          <a:xfrm>
            <a:off x="4438699" y="480710"/>
            <a:ext cx="3948938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5.</a:t>
            </a:r>
            <a:r>
              <a:rPr lang="zh-CN" altLang="en-US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 动态</a:t>
            </a:r>
            <a:r>
              <a:rPr lang="en-US" altLang="zh-CN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NAT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7571655" y="2654405"/>
            <a:ext cx="128587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778095" y="850805"/>
            <a:ext cx="8926087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【配置信息】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STEP 1</a:t>
            </a:r>
            <a:r>
              <a:rPr lang="zh-CN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：按照要求配置路由器</a:t>
            </a:r>
            <a:r>
              <a:rPr lang="en-US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R1</a:t>
            </a:r>
            <a:endParaRPr lang="zh-CN" altLang="zh-CN" b="1" kern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solidFill>
                  <a:srgbClr val="58666E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access-list 1 permit any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 err="1">
                <a:solidFill>
                  <a:srgbClr val="58666E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ip</a:t>
            </a:r>
            <a:r>
              <a:rPr lang="en-US" altLang="zh-CN" kern="100" dirty="0">
                <a:solidFill>
                  <a:srgbClr val="58666E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 </a:t>
            </a:r>
            <a:r>
              <a:rPr lang="en-US" altLang="zh-CN" kern="100" dirty="0" err="1">
                <a:solidFill>
                  <a:srgbClr val="58666E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nat</a:t>
            </a:r>
            <a:r>
              <a:rPr lang="en-US" altLang="zh-CN" kern="100" dirty="0">
                <a:solidFill>
                  <a:srgbClr val="58666E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 pool pool1 201.1.1.2 201.1.1.13 </a:t>
            </a:r>
            <a:r>
              <a:rPr lang="en-US" altLang="zh-CN" kern="100" dirty="0" err="1">
                <a:solidFill>
                  <a:srgbClr val="58666E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netmask</a:t>
            </a:r>
            <a:r>
              <a:rPr lang="en-US" altLang="zh-CN" kern="100" dirty="0">
                <a:solidFill>
                  <a:srgbClr val="58666E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 255.255.255.240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 err="1">
                <a:solidFill>
                  <a:srgbClr val="58666E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ip</a:t>
            </a:r>
            <a:r>
              <a:rPr lang="en-US" altLang="zh-CN" kern="100" dirty="0">
                <a:solidFill>
                  <a:srgbClr val="58666E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 </a:t>
            </a:r>
            <a:r>
              <a:rPr lang="en-US" altLang="zh-CN" kern="100" dirty="0" err="1">
                <a:solidFill>
                  <a:srgbClr val="58666E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nat</a:t>
            </a:r>
            <a:r>
              <a:rPr lang="en-US" altLang="zh-CN" kern="100" dirty="0">
                <a:solidFill>
                  <a:srgbClr val="58666E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 inside source list 1 pool pool1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solidFill>
                  <a:srgbClr val="58666E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interface FastEthernet0/0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 err="1">
                <a:solidFill>
                  <a:srgbClr val="58666E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ip</a:t>
            </a:r>
            <a:r>
              <a:rPr lang="en-US" altLang="zh-CN" kern="100" dirty="0">
                <a:solidFill>
                  <a:srgbClr val="58666E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 </a:t>
            </a:r>
            <a:r>
              <a:rPr lang="en-US" altLang="zh-CN" kern="100" dirty="0" err="1">
                <a:solidFill>
                  <a:srgbClr val="58666E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nat</a:t>
            </a:r>
            <a:r>
              <a:rPr lang="en-US" altLang="zh-CN" kern="100" dirty="0">
                <a:solidFill>
                  <a:srgbClr val="58666E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 inside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solidFill>
                  <a:srgbClr val="58666E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interface FastEthernet0/1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 err="1">
                <a:solidFill>
                  <a:srgbClr val="58666E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ip</a:t>
            </a:r>
            <a:r>
              <a:rPr lang="en-US" altLang="zh-CN" kern="100" dirty="0">
                <a:solidFill>
                  <a:srgbClr val="58666E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 </a:t>
            </a:r>
            <a:r>
              <a:rPr lang="en-US" altLang="zh-CN" kern="100" dirty="0" err="1">
                <a:solidFill>
                  <a:srgbClr val="58666E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nat</a:t>
            </a:r>
            <a:r>
              <a:rPr lang="en-US" altLang="zh-CN" kern="100" dirty="0">
                <a:solidFill>
                  <a:srgbClr val="58666E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 inside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solidFill>
                  <a:srgbClr val="58666E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interface Serial0/0/0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 err="1">
                <a:solidFill>
                  <a:srgbClr val="58666E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ip</a:t>
            </a:r>
            <a:r>
              <a:rPr lang="en-US" altLang="zh-CN" kern="100" dirty="0">
                <a:solidFill>
                  <a:srgbClr val="58666E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 </a:t>
            </a:r>
            <a:r>
              <a:rPr lang="en-US" altLang="zh-CN" kern="100" dirty="0" err="1">
                <a:solidFill>
                  <a:srgbClr val="58666E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nat</a:t>
            </a:r>
            <a:r>
              <a:rPr lang="en-US" altLang="zh-CN" kern="100" dirty="0">
                <a:solidFill>
                  <a:srgbClr val="58666E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 outside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STEP 2</a:t>
            </a:r>
            <a:r>
              <a:rPr lang="zh-CN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：按照要求配置路由器</a:t>
            </a:r>
            <a:r>
              <a:rPr lang="en-US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R3</a:t>
            </a:r>
            <a:endParaRPr lang="zh-CN" altLang="zh-CN" b="1" kern="1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楷体" panose="02010609060101010101" pitchFamily="49" charset="-122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 err="1">
                <a:solidFill>
                  <a:srgbClr val="58666E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ip</a:t>
            </a:r>
            <a:r>
              <a:rPr lang="en-US" altLang="zh-CN" kern="100" dirty="0">
                <a:solidFill>
                  <a:srgbClr val="58666E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 </a:t>
            </a:r>
            <a:r>
              <a:rPr lang="en-US" altLang="zh-CN" kern="100" dirty="0" err="1">
                <a:solidFill>
                  <a:srgbClr val="58666E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nat</a:t>
            </a:r>
            <a:r>
              <a:rPr lang="en-US" altLang="zh-CN" kern="100" dirty="0">
                <a:solidFill>
                  <a:srgbClr val="58666E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 inside source static 10.1.1.10 202.1.1.2</a:t>
            </a:r>
            <a:endParaRPr lang="zh-CN" altLang="zh-CN" b="1" kern="1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楷体" panose="02010609060101010101" pitchFamily="49" charset="-122"/>
            </a:endParaRPr>
          </a:p>
          <a:p>
            <a:pPr marL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STEP 3</a:t>
            </a:r>
            <a:r>
              <a:rPr lang="zh-CN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：</a:t>
            </a:r>
            <a:r>
              <a:rPr lang="zh-CN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按照要求补充</a:t>
            </a:r>
            <a:r>
              <a:rPr lang="en-US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PC3</a:t>
            </a:r>
            <a:r>
              <a:rPr lang="zh-CN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的</a:t>
            </a:r>
            <a:r>
              <a:rPr lang="en-US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DNS</a:t>
            </a:r>
            <a:r>
              <a:rPr lang="zh-CN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地址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：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202.1.1.3</a:t>
            </a:r>
            <a:endParaRPr lang="zh-CN" altLang="zh-CN" sz="1800" kern="100" dirty="0">
              <a:effectLst/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6507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8"/>
          <p:cNvSpPr txBox="1"/>
          <p:nvPr/>
        </p:nvSpPr>
        <p:spPr>
          <a:xfrm>
            <a:off x="4443776" y="397781"/>
            <a:ext cx="3948938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6.</a:t>
            </a:r>
            <a:r>
              <a:rPr lang="zh-CN" altLang="en-US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en-US" altLang="zh-CN" b="1" kern="100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NAPT</a:t>
            </a:r>
            <a:r>
              <a:rPr lang="zh-CN" altLang="en-US" b="1" kern="100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配置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7571655" y="2654405"/>
            <a:ext cx="128587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717975" y="971045"/>
            <a:ext cx="10368967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b="1" kern="100" dirty="0">
                <a:solidFill>
                  <a:srgbClr val="58666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Helvetica" panose="020B0604020202020204" pitchFamily="34" charset="0"/>
              </a:rPr>
              <a:t>配置</a:t>
            </a:r>
            <a:r>
              <a:rPr lang="en-US" altLang="zh-CN" b="1" kern="100" dirty="0">
                <a:solidFill>
                  <a:srgbClr val="58666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Helvetica" panose="020B0604020202020204" pitchFamily="34" charset="0"/>
              </a:rPr>
              <a:t>NAPT</a:t>
            </a:r>
            <a:r>
              <a:rPr lang="zh-CN" altLang="zh-CN" b="1" kern="100" dirty="0">
                <a:solidFill>
                  <a:srgbClr val="58666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Helvetica" panose="020B0604020202020204" pitchFamily="34" charset="0"/>
              </a:rPr>
              <a:t>在全局配置模式中执行以下命令：</a:t>
            </a:r>
            <a:endParaRPr lang="zh-CN" altLang="zh-CN" b="1" kern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b="1" kern="100" dirty="0">
                <a:solidFill>
                  <a:srgbClr val="58666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Helvetica" panose="020B0604020202020204" pitchFamily="34" charset="0"/>
              </a:rPr>
              <a:t>STEP 1</a:t>
            </a:r>
            <a:r>
              <a:rPr lang="zh-CN" altLang="zh-CN" b="1" kern="100" dirty="0">
                <a:solidFill>
                  <a:srgbClr val="58666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Helvetica" panose="020B0604020202020204" pitchFamily="34" charset="0"/>
              </a:rPr>
              <a:t>：定义全局</a:t>
            </a:r>
            <a:r>
              <a:rPr lang="en-US" altLang="zh-CN" b="1" kern="100" dirty="0">
                <a:solidFill>
                  <a:srgbClr val="58666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Helvetica" panose="020B0604020202020204" pitchFamily="34" charset="0"/>
              </a:rPr>
              <a:t>IP</a:t>
            </a:r>
            <a:r>
              <a:rPr lang="zh-CN" altLang="zh-CN" b="1" kern="100" dirty="0">
                <a:solidFill>
                  <a:srgbClr val="58666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Helvetica" panose="020B0604020202020204" pitchFamily="34" charset="0"/>
              </a:rPr>
              <a:t>地址（若选择外连端口，这步可以省略）</a:t>
            </a:r>
            <a:endParaRPr lang="zh-CN" altLang="zh-CN" b="1" kern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 err="1">
                <a:solidFill>
                  <a:srgbClr val="58666E"/>
                </a:solidFill>
                <a:latin typeface="仿宋" panose="02010609060101010101" pitchFamily="49" charset="-122"/>
                <a:ea typeface="等线" panose="02010600030101010101" pitchFamily="2" charset="-122"/>
                <a:cs typeface="Helvetica" panose="020B0604020202020204" pitchFamily="34" charset="0"/>
              </a:rPr>
              <a:t>ip</a:t>
            </a:r>
            <a:r>
              <a:rPr lang="en-US" altLang="zh-CN" kern="100" dirty="0">
                <a:solidFill>
                  <a:srgbClr val="58666E"/>
                </a:solidFill>
                <a:latin typeface="仿宋" panose="02010609060101010101" pitchFamily="49" charset="-122"/>
                <a:ea typeface="等线" panose="02010600030101010101" pitchFamily="2" charset="-122"/>
                <a:cs typeface="Helvetica" panose="020B0604020202020204" pitchFamily="34" charset="0"/>
              </a:rPr>
              <a:t> </a:t>
            </a:r>
            <a:r>
              <a:rPr lang="en-US" altLang="zh-CN" kern="100" dirty="0" err="1">
                <a:solidFill>
                  <a:srgbClr val="58666E"/>
                </a:solidFill>
                <a:latin typeface="仿宋" panose="02010609060101010101" pitchFamily="49" charset="-122"/>
                <a:ea typeface="等线" panose="02010600030101010101" pitchFamily="2" charset="-122"/>
                <a:cs typeface="Helvetica" panose="020B0604020202020204" pitchFamily="34" charset="0"/>
              </a:rPr>
              <a:t>nat</a:t>
            </a:r>
            <a:r>
              <a:rPr lang="en-US" altLang="zh-CN" kern="100" dirty="0">
                <a:solidFill>
                  <a:srgbClr val="58666E"/>
                </a:solidFill>
                <a:latin typeface="仿宋" panose="02010609060101010101" pitchFamily="49" charset="-122"/>
                <a:ea typeface="等线" panose="02010600030101010101" pitchFamily="2" charset="-122"/>
                <a:cs typeface="Helvetica" panose="020B0604020202020204" pitchFamily="34" charset="0"/>
              </a:rPr>
              <a:t> pool address-pool start-address end-address </a:t>
            </a:r>
            <a:r>
              <a:rPr lang="en-US" altLang="zh-CN" kern="100" dirty="0" err="1">
                <a:solidFill>
                  <a:srgbClr val="58666E"/>
                </a:solidFill>
                <a:latin typeface="仿宋" panose="02010609060101010101" pitchFamily="49" charset="-122"/>
                <a:ea typeface="等线" panose="02010600030101010101" pitchFamily="2" charset="-122"/>
                <a:cs typeface="Helvetica" panose="020B0604020202020204" pitchFamily="34" charset="0"/>
              </a:rPr>
              <a:t>netmask</a:t>
            </a:r>
            <a:r>
              <a:rPr lang="en-US" altLang="zh-CN" kern="100" dirty="0">
                <a:solidFill>
                  <a:srgbClr val="58666E"/>
                </a:solidFill>
                <a:latin typeface="仿宋" panose="02010609060101010101" pitchFamily="49" charset="-122"/>
                <a:ea typeface="等线" panose="02010600030101010101" pitchFamily="2" charset="-122"/>
                <a:cs typeface="Helvetica" panose="020B0604020202020204" pitchFamily="34" charset="0"/>
              </a:rPr>
              <a:t> mask</a:t>
            </a:r>
            <a:endParaRPr lang="zh-CN" altLang="zh-CN" kern="100" dirty="0"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b="1" kern="100" dirty="0">
                <a:solidFill>
                  <a:srgbClr val="58666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Helvetica" panose="020B0604020202020204" pitchFamily="34" charset="0"/>
              </a:rPr>
              <a:t>STEP 2</a:t>
            </a:r>
            <a:r>
              <a:rPr lang="zh-CN" altLang="zh-CN" b="1" kern="100" dirty="0">
                <a:solidFill>
                  <a:srgbClr val="58666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Helvetica" panose="020B0604020202020204" pitchFamily="34" charset="0"/>
              </a:rPr>
              <a:t>：定义访问控制列表，只有匹配该列表的地址才转换</a:t>
            </a: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solidFill>
                  <a:srgbClr val="58666E"/>
                </a:solidFill>
                <a:latin typeface="仿宋" panose="02010609060101010101" pitchFamily="49" charset="-122"/>
                <a:ea typeface="等线" panose="02010600030101010101" pitchFamily="2" charset="-122"/>
                <a:cs typeface="Helvetica" panose="020B0604020202020204" pitchFamily="34" charset="0"/>
              </a:rPr>
              <a:t>access-list access-list-number permit </a:t>
            </a:r>
            <a:r>
              <a:rPr lang="en-US" altLang="zh-CN" kern="100" dirty="0" err="1">
                <a:solidFill>
                  <a:srgbClr val="58666E"/>
                </a:solidFill>
                <a:latin typeface="仿宋" panose="02010609060101010101" pitchFamily="49" charset="-122"/>
                <a:ea typeface="等线" panose="02010600030101010101" pitchFamily="2" charset="-122"/>
                <a:cs typeface="Helvetica" panose="020B0604020202020204" pitchFamily="34" charset="0"/>
              </a:rPr>
              <a:t>ip</a:t>
            </a:r>
            <a:r>
              <a:rPr lang="en-US" altLang="zh-CN" kern="100" dirty="0">
                <a:solidFill>
                  <a:srgbClr val="58666E"/>
                </a:solidFill>
                <a:latin typeface="仿宋" panose="02010609060101010101" pitchFamily="49" charset="-122"/>
                <a:ea typeface="等线" panose="02010600030101010101" pitchFamily="2" charset="-122"/>
                <a:cs typeface="Helvetica" panose="020B0604020202020204" pitchFamily="34" charset="0"/>
              </a:rPr>
              <a:t>-address wildcard</a:t>
            </a:r>
            <a:endParaRPr lang="zh-CN" altLang="zh-CN" kern="100" dirty="0"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b="1" kern="100" dirty="0">
                <a:solidFill>
                  <a:srgbClr val="58666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Helvetica" panose="020B0604020202020204" pitchFamily="34" charset="0"/>
              </a:rPr>
              <a:t>STEP 3</a:t>
            </a:r>
            <a:r>
              <a:rPr lang="zh-CN" altLang="zh-CN" b="1" kern="100" dirty="0">
                <a:solidFill>
                  <a:srgbClr val="58666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Helvetica" panose="020B0604020202020204" pitchFamily="34" charset="0"/>
              </a:rPr>
              <a:t>：定义内部源地址</a:t>
            </a:r>
            <a:r>
              <a:rPr lang="en-US" altLang="zh-CN" b="1" kern="100" dirty="0">
                <a:solidFill>
                  <a:srgbClr val="58666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Helvetica" panose="020B0604020202020204" pitchFamily="34" charset="0"/>
              </a:rPr>
              <a:t>NAPT</a:t>
            </a:r>
            <a:r>
              <a:rPr lang="zh-CN" altLang="zh-CN" b="1" kern="100" dirty="0">
                <a:solidFill>
                  <a:srgbClr val="58666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Helvetica" panose="020B0604020202020204" pitchFamily="34" charset="0"/>
              </a:rPr>
              <a:t>转换关系</a:t>
            </a: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 err="1">
                <a:solidFill>
                  <a:srgbClr val="58666E"/>
                </a:solidFill>
                <a:latin typeface="仿宋" panose="02010609060101010101" pitchFamily="49" charset="-122"/>
                <a:ea typeface="等线" panose="02010600030101010101" pitchFamily="2" charset="-122"/>
                <a:cs typeface="Helvetica" panose="020B0604020202020204" pitchFamily="34" charset="0"/>
              </a:rPr>
              <a:t>ip</a:t>
            </a:r>
            <a:r>
              <a:rPr lang="en-US" altLang="zh-CN" kern="100" dirty="0">
                <a:solidFill>
                  <a:srgbClr val="58666E"/>
                </a:solidFill>
                <a:latin typeface="仿宋" panose="02010609060101010101" pitchFamily="49" charset="-122"/>
                <a:ea typeface="等线" panose="02010600030101010101" pitchFamily="2" charset="-122"/>
                <a:cs typeface="Helvetica" panose="020B0604020202020204" pitchFamily="34" charset="0"/>
              </a:rPr>
              <a:t> </a:t>
            </a:r>
            <a:r>
              <a:rPr lang="en-US" altLang="zh-CN" kern="100" dirty="0" err="1">
                <a:solidFill>
                  <a:srgbClr val="58666E"/>
                </a:solidFill>
                <a:latin typeface="仿宋" panose="02010609060101010101" pitchFamily="49" charset="-122"/>
                <a:ea typeface="等线" panose="02010600030101010101" pitchFamily="2" charset="-122"/>
                <a:cs typeface="Helvetica" panose="020B0604020202020204" pitchFamily="34" charset="0"/>
              </a:rPr>
              <a:t>nat</a:t>
            </a:r>
            <a:r>
              <a:rPr lang="en-US" altLang="zh-CN" kern="100" dirty="0">
                <a:solidFill>
                  <a:srgbClr val="58666E"/>
                </a:solidFill>
                <a:latin typeface="仿宋" panose="02010609060101010101" pitchFamily="49" charset="-122"/>
                <a:ea typeface="等线" panose="02010600030101010101" pitchFamily="2" charset="-122"/>
                <a:cs typeface="Helvetica" panose="020B0604020202020204" pitchFamily="34" charset="0"/>
              </a:rPr>
              <a:t> inside source list access-list-number {[pool address-pool] | [interface interface-type interface-number]} overload</a:t>
            </a:r>
            <a:endParaRPr lang="zh-CN" altLang="zh-CN" kern="100" dirty="0"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b="1" kern="100" dirty="0">
                <a:solidFill>
                  <a:srgbClr val="58666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Helvetica" panose="020B0604020202020204" pitchFamily="34" charset="0"/>
              </a:rPr>
              <a:t>STEP 4</a:t>
            </a:r>
            <a:r>
              <a:rPr lang="zh-CN" altLang="zh-CN" b="1" kern="100" dirty="0">
                <a:solidFill>
                  <a:srgbClr val="58666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Helvetica" panose="020B0604020202020204" pitchFamily="34" charset="0"/>
              </a:rPr>
              <a:t>：定义接口连接内部网络</a:t>
            </a: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solidFill>
                  <a:srgbClr val="58666E"/>
                </a:solidFill>
                <a:latin typeface="仿宋" panose="02010609060101010101" pitchFamily="49" charset="-122"/>
                <a:ea typeface="等线" panose="02010600030101010101" pitchFamily="2" charset="-122"/>
                <a:cs typeface="Helvetica" panose="020B0604020202020204" pitchFamily="34" charset="0"/>
              </a:rPr>
              <a:t>interface interface-type interface-number</a:t>
            </a:r>
            <a:endParaRPr lang="zh-CN" altLang="zh-CN" kern="100" dirty="0"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 err="1">
                <a:solidFill>
                  <a:srgbClr val="58666E"/>
                </a:solidFill>
                <a:latin typeface="仿宋" panose="02010609060101010101" pitchFamily="49" charset="-122"/>
                <a:ea typeface="等线" panose="02010600030101010101" pitchFamily="2" charset="-122"/>
                <a:cs typeface="Helvetica" panose="020B0604020202020204" pitchFamily="34" charset="0"/>
              </a:rPr>
              <a:t>ip</a:t>
            </a:r>
            <a:r>
              <a:rPr lang="en-US" altLang="zh-CN" kern="100" dirty="0">
                <a:solidFill>
                  <a:srgbClr val="58666E"/>
                </a:solidFill>
                <a:latin typeface="仿宋" panose="02010609060101010101" pitchFamily="49" charset="-122"/>
                <a:ea typeface="等线" panose="02010600030101010101" pitchFamily="2" charset="-122"/>
                <a:cs typeface="Helvetica" panose="020B0604020202020204" pitchFamily="34" charset="0"/>
              </a:rPr>
              <a:t> </a:t>
            </a:r>
            <a:r>
              <a:rPr lang="en-US" altLang="zh-CN" kern="100" dirty="0" err="1">
                <a:solidFill>
                  <a:srgbClr val="58666E"/>
                </a:solidFill>
                <a:latin typeface="仿宋" panose="02010609060101010101" pitchFamily="49" charset="-122"/>
                <a:ea typeface="等线" panose="02010600030101010101" pitchFamily="2" charset="-122"/>
                <a:cs typeface="Helvetica" panose="020B0604020202020204" pitchFamily="34" charset="0"/>
              </a:rPr>
              <a:t>nat</a:t>
            </a:r>
            <a:r>
              <a:rPr lang="en-US" altLang="zh-CN" kern="100" dirty="0">
                <a:solidFill>
                  <a:srgbClr val="58666E"/>
                </a:solidFill>
                <a:latin typeface="仿宋" panose="02010609060101010101" pitchFamily="49" charset="-122"/>
                <a:ea typeface="等线" panose="02010600030101010101" pitchFamily="2" charset="-122"/>
                <a:cs typeface="Helvetica" panose="020B0604020202020204" pitchFamily="34" charset="0"/>
              </a:rPr>
              <a:t> inside</a:t>
            </a:r>
            <a:endParaRPr lang="zh-CN" altLang="zh-CN" kern="100" dirty="0"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STEP 5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：定义接口连接外部网络</a:t>
            </a: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solidFill>
                  <a:srgbClr val="58666E"/>
                </a:solidFill>
                <a:latin typeface="仿宋" panose="02010609060101010101" pitchFamily="49" charset="-122"/>
                <a:ea typeface="等线" panose="02010600030101010101" pitchFamily="2" charset="-122"/>
                <a:cs typeface="Helvetica" panose="020B0604020202020204" pitchFamily="34" charset="0"/>
              </a:rPr>
              <a:t>interface interface-type interface-number</a:t>
            </a:r>
            <a:endParaRPr lang="zh-CN" altLang="zh-CN" kern="100" dirty="0"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 err="1">
                <a:solidFill>
                  <a:srgbClr val="58666E"/>
                </a:solidFill>
                <a:latin typeface="仿宋" panose="02010609060101010101" pitchFamily="49" charset="-122"/>
                <a:ea typeface="等线" panose="02010600030101010101" pitchFamily="2" charset="-122"/>
                <a:cs typeface="Helvetica" panose="020B0604020202020204" pitchFamily="34" charset="0"/>
              </a:rPr>
              <a:t>ip</a:t>
            </a:r>
            <a:r>
              <a:rPr lang="en-US" altLang="zh-CN" kern="100" dirty="0">
                <a:solidFill>
                  <a:srgbClr val="58666E"/>
                </a:solidFill>
                <a:latin typeface="仿宋" panose="02010609060101010101" pitchFamily="49" charset="-122"/>
                <a:ea typeface="等线" panose="02010600030101010101" pitchFamily="2" charset="-122"/>
                <a:cs typeface="Helvetica" panose="020B0604020202020204" pitchFamily="34" charset="0"/>
              </a:rPr>
              <a:t> </a:t>
            </a:r>
            <a:r>
              <a:rPr lang="en-US" altLang="zh-CN" kern="100" dirty="0" err="1">
                <a:solidFill>
                  <a:srgbClr val="58666E"/>
                </a:solidFill>
                <a:latin typeface="仿宋" panose="02010609060101010101" pitchFamily="49" charset="-122"/>
                <a:ea typeface="等线" panose="02010600030101010101" pitchFamily="2" charset="-122"/>
                <a:cs typeface="Helvetica" panose="020B0604020202020204" pitchFamily="34" charset="0"/>
              </a:rPr>
              <a:t>nat</a:t>
            </a:r>
            <a:r>
              <a:rPr lang="en-US" altLang="zh-CN" kern="100" dirty="0">
                <a:solidFill>
                  <a:srgbClr val="58666E"/>
                </a:solidFill>
                <a:latin typeface="仿宋" panose="02010609060101010101" pitchFamily="49" charset="-122"/>
                <a:ea typeface="等线" panose="02010600030101010101" pitchFamily="2" charset="-122"/>
                <a:cs typeface="Helvetica" panose="020B0604020202020204" pitchFamily="34" charset="0"/>
              </a:rPr>
              <a:t> outside</a:t>
            </a:r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4197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8"/>
          <p:cNvSpPr txBox="1"/>
          <p:nvPr/>
        </p:nvSpPr>
        <p:spPr>
          <a:xfrm>
            <a:off x="4443776" y="397781"/>
            <a:ext cx="3948938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6.</a:t>
            </a:r>
            <a:r>
              <a:rPr lang="zh-CN" altLang="en-US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en-US" altLang="zh-CN" b="1" kern="100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NAPT</a:t>
            </a:r>
            <a:r>
              <a:rPr lang="zh-CN" altLang="en-US" b="1" kern="100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配置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7571655" y="2654405"/>
            <a:ext cx="128587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58455" y="1271645"/>
            <a:ext cx="10881720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【例</a:t>
            </a:r>
            <a:r>
              <a:rPr lang="en-US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4</a:t>
            </a:r>
            <a:r>
              <a:rPr lang="zh-CN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】</a:t>
            </a:r>
            <a:r>
              <a:rPr lang="zh-CN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基于拓扑结构如图</a:t>
            </a: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3-3-4</a:t>
            </a:r>
            <a:r>
              <a:rPr lang="zh-CN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所示和设备信息表</a:t>
            </a: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3-3-4</a:t>
            </a:r>
            <a:r>
              <a:rPr lang="zh-CN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和表</a:t>
            </a: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3-3-5</a:t>
            </a:r>
            <a:r>
              <a:rPr lang="zh-CN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的网络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，请完成以下要求的配置。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"/>
            </a:pP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设备已经正确配置主机名、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IP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地址和路由协议。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"/>
            </a:pP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允许内部区域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1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的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PC1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和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PC2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所在网络可以访问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internet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。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"/>
            </a:pP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允许内部区域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2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的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PC3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所在网络除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Web Server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可以访问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internet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。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"/>
            </a:pP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路由器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R1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配置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NAPT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，外网地址为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201.1.1.2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。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"/>
            </a:pP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路由器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R3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也配置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NAPT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，外网使用端口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S0/0/1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。</a:t>
            </a:r>
            <a:endParaRPr lang="zh-CN" altLang="zh-CN" sz="1800" kern="100" dirty="0">
              <a:effectLst/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3281690"/>
              </p:ext>
            </p:extLst>
          </p:nvPr>
        </p:nvGraphicFramePr>
        <p:xfrm>
          <a:off x="6790095" y="3977045"/>
          <a:ext cx="4669211" cy="2442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03" name="Visio" r:id="rId4" imgW="4810169" imgH="2514482" progId="Visio.Drawing.15">
                  <p:embed/>
                </p:oleObj>
              </mc:Choice>
              <mc:Fallback>
                <p:oleObj name="Visio" r:id="rId4" imgW="4810169" imgH="2514482" progId="Visio.Drawing.15">
                  <p:embed/>
                  <p:pic>
                    <p:nvPicPr>
                      <p:cNvPr id="9" name="对象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90095" y="3977045"/>
                        <a:ext cx="4669211" cy="24429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64519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8"/>
          <p:cNvSpPr txBox="1"/>
          <p:nvPr/>
        </p:nvSpPr>
        <p:spPr>
          <a:xfrm>
            <a:off x="4454907" y="264519"/>
            <a:ext cx="3948938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4. </a:t>
            </a:r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静态</a:t>
            </a:r>
            <a:r>
              <a:rPr lang="en-US" altLang="zh-CN" sz="28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NAT</a:t>
            </a:r>
            <a:endParaRPr lang="zh-CN" altLang="zh-CN" sz="2800" b="1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7932375" y="2894885"/>
            <a:ext cx="128587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543615" y="4277645"/>
            <a:ext cx="128587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657855" y="1452005"/>
          <a:ext cx="5267960" cy="25158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00480">
                  <a:extLst>
                    <a:ext uri="{9D8B030D-6E8A-4147-A177-3AD203B41FA5}">
                      <a16:colId xmlns:a16="http://schemas.microsoft.com/office/drawing/2014/main" val="2584940119"/>
                    </a:ext>
                  </a:extLst>
                </a:gridCol>
                <a:gridCol w="1322070">
                  <a:extLst>
                    <a:ext uri="{9D8B030D-6E8A-4147-A177-3AD203B41FA5}">
                      <a16:colId xmlns:a16="http://schemas.microsoft.com/office/drawing/2014/main" val="1637226499"/>
                    </a:ext>
                  </a:extLst>
                </a:gridCol>
                <a:gridCol w="1322705">
                  <a:extLst>
                    <a:ext uri="{9D8B030D-6E8A-4147-A177-3AD203B41FA5}">
                      <a16:colId xmlns:a16="http://schemas.microsoft.com/office/drawing/2014/main" val="3696600579"/>
                    </a:ext>
                  </a:extLst>
                </a:gridCol>
                <a:gridCol w="1322705">
                  <a:extLst>
                    <a:ext uri="{9D8B030D-6E8A-4147-A177-3AD203B41FA5}">
                      <a16:colId xmlns:a16="http://schemas.microsoft.com/office/drawing/2014/main" val="31356150"/>
                    </a:ext>
                  </a:extLst>
                </a:gridCol>
              </a:tblGrid>
              <a:tr h="35562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 dirty="0">
                          <a:effectLst/>
                        </a:rPr>
                        <a:t>设备名称</a:t>
                      </a:r>
                      <a:endParaRPr lang="zh-CN" sz="105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effectLst/>
                        </a:rPr>
                        <a:t>接口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effectLst/>
                        </a:rPr>
                        <a:t>设备名称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effectLst/>
                        </a:rPr>
                        <a:t>接口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2545675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R1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S0/0/0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R2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S0/0/0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4683883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R1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Fa0/0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S1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Fa0/1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7375758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R1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Fa0/1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S2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Fa0/1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562633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R2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S0/0/1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R3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S0/0/1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5371212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R3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Fa0/0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S3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Fa0/1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0725065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S1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Fa0/2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PC1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Fa0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5734877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S2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Fa0/2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PC2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Fa0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4693405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S3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Fa0/2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Web Server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Fa0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3509319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S3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Fa0/3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PC3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</a:rPr>
                        <a:t>Fa0</a:t>
                      </a:r>
                      <a:endParaRPr lang="zh-CN" sz="105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49493820"/>
                  </a:ext>
                </a:extLst>
              </a:tr>
            </a:tbl>
          </a:graphicData>
        </a:graphic>
      </p:graphicFrame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6309135" y="1428848"/>
          <a:ext cx="5267960" cy="296408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16000">
                  <a:extLst>
                    <a:ext uri="{9D8B030D-6E8A-4147-A177-3AD203B41FA5}">
                      <a16:colId xmlns:a16="http://schemas.microsoft.com/office/drawing/2014/main" val="718407134"/>
                    </a:ext>
                  </a:extLst>
                </a:gridCol>
                <a:gridCol w="871220">
                  <a:extLst>
                    <a:ext uri="{9D8B030D-6E8A-4147-A177-3AD203B41FA5}">
                      <a16:colId xmlns:a16="http://schemas.microsoft.com/office/drawing/2014/main" val="3526803696"/>
                    </a:ext>
                  </a:extLst>
                </a:gridCol>
                <a:gridCol w="1292225">
                  <a:extLst>
                    <a:ext uri="{9D8B030D-6E8A-4147-A177-3AD203B41FA5}">
                      <a16:colId xmlns:a16="http://schemas.microsoft.com/office/drawing/2014/main" val="1815012406"/>
                    </a:ext>
                  </a:extLst>
                </a:gridCol>
                <a:gridCol w="1050925">
                  <a:extLst>
                    <a:ext uri="{9D8B030D-6E8A-4147-A177-3AD203B41FA5}">
                      <a16:colId xmlns:a16="http://schemas.microsoft.com/office/drawing/2014/main" val="2684343636"/>
                    </a:ext>
                  </a:extLst>
                </a:gridCol>
                <a:gridCol w="1037590">
                  <a:extLst>
                    <a:ext uri="{9D8B030D-6E8A-4147-A177-3AD203B41FA5}">
                      <a16:colId xmlns:a16="http://schemas.microsoft.com/office/drawing/2014/main" val="2063702102"/>
                    </a:ext>
                  </a:extLst>
                </a:gridCol>
              </a:tblGrid>
              <a:tr h="32375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 dirty="0">
                          <a:effectLst/>
                        </a:rPr>
                        <a:t>设备名称</a:t>
                      </a:r>
                      <a:endParaRPr lang="zh-CN" sz="105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effectLst/>
                        </a:rPr>
                        <a:t>接口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effectLst/>
                        </a:rPr>
                        <a:t>网络地址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effectLst/>
                        </a:rPr>
                        <a:t>网关地址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DNS</a:t>
                      </a:r>
                      <a:r>
                        <a:rPr lang="zh-CN" sz="1050" kern="100">
                          <a:effectLst/>
                        </a:rPr>
                        <a:t>服务器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4430766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R1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S0/0/0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201.1.1.1/28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6732817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R1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Fa0/0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172.16.10.254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2642597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R1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Fa0/1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172.16.20.254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0093846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R2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S0/0/0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201.1.1.14/28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7680708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R2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S0/0/1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202.1.1.1/29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4694011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R3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S0/0/1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202.1.1.6/29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4327728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R3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Fa0/0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10.1.1.254/24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0347429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PC1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NIC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172.16.10.10/24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172.16.10.254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202.1.1.3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212043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PC2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NIC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172.16.20.10/24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172.16.20.254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202.1.1.3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9215024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PC3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NIC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10.1.1.10/24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10.1.1.254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7969663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Web Server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NIC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10.1.1.100/24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10.1.1.254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</a:rPr>
                        <a:t> </a:t>
                      </a:r>
                      <a:endParaRPr lang="zh-CN" sz="105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811115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6737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>
          <a:xfrm>
            <a:off x="354" y="3899765"/>
            <a:ext cx="9524872" cy="120576"/>
            <a:chOff x="-2370516" y="2370784"/>
            <a:chExt cx="6773985" cy="85752"/>
          </a:xfrm>
          <a:solidFill>
            <a:schemeClr val="accent1"/>
          </a:solidFill>
        </p:grpSpPr>
        <p:sp>
          <p:nvSpPr>
            <p:cNvPr id="13" name="Rectangle 12"/>
            <p:cNvSpPr/>
            <p:nvPr/>
          </p:nvSpPr>
          <p:spPr>
            <a:xfrm flipV="1">
              <a:off x="-2370516" y="2370784"/>
              <a:ext cx="6773985" cy="3251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340">
                <a:defRPr/>
              </a:pPr>
              <a:endParaRPr lang="en-US" sz="2670" dirty="0">
                <a:latin typeface="印品黑体" panose="00000500000000000000" pitchFamily="2" charset="-122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535074" y="2387041"/>
              <a:ext cx="868395" cy="6949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340">
                <a:defRPr/>
              </a:pPr>
              <a:endParaRPr lang="en-US" sz="2670" dirty="0">
                <a:latin typeface="印品黑体" panose="00000500000000000000" pitchFamily="2" charset="-122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</p:grpSp>
      <p:sp>
        <p:nvSpPr>
          <p:cNvPr id="8" name="MH_Entry_1"/>
          <p:cNvSpPr/>
          <p:nvPr>
            <p:custDataLst>
              <p:tags r:id="rId1"/>
            </p:custDataLst>
          </p:nvPr>
        </p:nvSpPr>
        <p:spPr>
          <a:xfrm>
            <a:off x="566239" y="2913199"/>
            <a:ext cx="9109616" cy="738664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r>
              <a:rPr lang="en-US" altLang="zh-CN" sz="4800" b="1" spc="16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3.3 </a:t>
            </a:r>
            <a:r>
              <a:rPr lang="zh-CN" altLang="zh-CN" sz="4800" b="1" spc="16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扩展</a:t>
            </a:r>
            <a:r>
              <a:rPr lang="en-US" altLang="zh-CN" sz="4800" b="1" spc="16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IP</a:t>
            </a:r>
            <a:r>
              <a:rPr lang="zh-CN" altLang="zh-CN" sz="4800" b="1" spc="16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地址空间</a:t>
            </a:r>
            <a:endParaRPr lang="zh-CN" altLang="en-US" sz="4800" b="1" spc="16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8"/>
          <p:cNvSpPr txBox="1"/>
          <p:nvPr/>
        </p:nvSpPr>
        <p:spPr>
          <a:xfrm>
            <a:off x="4443776" y="397781"/>
            <a:ext cx="3948938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6.</a:t>
            </a:r>
            <a:r>
              <a:rPr lang="zh-CN" altLang="en-US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en-US" altLang="zh-CN" b="1" kern="100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NAPT</a:t>
            </a:r>
            <a:r>
              <a:rPr lang="zh-CN" altLang="en-US" b="1" kern="100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配置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7571655" y="2654405"/>
            <a:ext cx="128587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297136" y="850805"/>
            <a:ext cx="6252479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14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【配置信息】</a:t>
            </a:r>
            <a:endParaRPr lang="zh-CN" altLang="zh-CN" sz="14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400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STEP 1</a:t>
            </a:r>
            <a:r>
              <a:rPr lang="zh-CN" altLang="zh-CN" sz="1400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：按照要求配置路由器</a:t>
            </a:r>
            <a:r>
              <a:rPr lang="en-US" altLang="zh-CN" sz="1400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R1</a:t>
            </a:r>
            <a:endParaRPr lang="zh-CN" altLang="zh-CN" sz="1400" b="1" kern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400" kern="100" dirty="0" err="1">
                <a:solidFill>
                  <a:srgbClr val="58666E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ip</a:t>
            </a:r>
            <a:r>
              <a:rPr lang="en-US" altLang="zh-CN" sz="1400" kern="100" dirty="0">
                <a:solidFill>
                  <a:srgbClr val="58666E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 </a:t>
            </a:r>
            <a:r>
              <a:rPr lang="en-US" altLang="zh-CN" sz="1400" kern="100" dirty="0" err="1">
                <a:solidFill>
                  <a:srgbClr val="58666E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nat</a:t>
            </a:r>
            <a:r>
              <a:rPr lang="en-US" altLang="zh-CN" sz="1400" kern="100" dirty="0">
                <a:solidFill>
                  <a:srgbClr val="58666E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 pool pool1 201.1.1.2 201.1.1.2 </a:t>
            </a:r>
            <a:r>
              <a:rPr lang="en-US" altLang="zh-CN" sz="1400" kern="100" dirty="0" err="1">
                <a:solidFill>
                  <a:srgbClr val="58666E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netmask</a:t>
            </a:r>
            <a:r>
              <a:rPr lang="en-US" altLang="zh-CN" sz="1400" kern="100" dirty="0">
                <a:solidFill>
                  <a:srgbClr val="58666E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 255.255.255.240</a:t>
            </a:r>
            <a:endParaRPr lang="zh-CN" altLang="zh-CN" sz="14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400" kern="100" dirty="0" err="1">
                <a:solidFill>
                  <a:srgbClr val="58666E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ip</a:t>
            </a:r>
            <a:r>
              <a:rPr lang="en-US" altLang="zh-CN" sz="1400" kern="100" dirty="0">
                <a:solidFill>
                  <a:srgbClr val="58666E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 access-list standard </a:t>
            </a:r>
            <a:r>
              <a:rPr lang="en-US" altLang="zh-CN" sz="1400" kern="100" dirty="0" err="1">
                <a:solidFill>
                  <a:srgbClr val="58666E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stACL</a:t>
            </a:r>
            <a:endParaRPr lang="zh-CN" altLang="zh-CN" sz="14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400" kern="100" dirty="0">
                <a:solidFill>
                  <a:srgbClr val="58666E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permit any</a:t>
            </a:r>
            <a:endParaRPr lang="zh-CN" altLang="zh-CN" sz="14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400" kern="100" dirty="0" err="1">
                <a:solidFill>
                  <a:srgbClr val="58666E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ip</a:t>
            </a:r>
            <a:r>
              <a:rPr lang="en-US" altLang="zh-CN" sz="1400" kern="100" dirty="0">
                <a:solidFill>
                  <a:srgbClr val="58666E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 </a:t>
            </a:r>
            <a:r>
              <a:rPr lang="en-US" altLang="zh-CN" sz="1400" kern="100" dirty="0" err="1">
                <a:solidFill>
                  <a:srgbClr val="58666E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nat</a:t>
            </a:r>
            <a:r>
              <a:rPr lang="en-US" altLang="zh-CN" sz="1400" kern="100" dirty="0">
                <a:solidFill>
                  <a:srgbClr val="58666E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 inside source list </a:t>
            </a:r>
            <a:r>
              <a:rPr lang="en-US" altLang="zh-CN" sz="1400" kern="100" dirty="0" err="1">
                <a:solidFill>
                  <a:srgbClr val="58666E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stACL</a:t>
            </a:r>
            <a:r>
              <a:rPr lang="en-US" altLang="zh-CN" sz="1400" kern="100" dirty="0">
                <a:solidFill>
                  <a:srgbClr val="58666E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 pool pool1 overload</a:t>
            </a:r>
            <a:endParaRPr lang="zh-CN" altLang="zh-CN" sz="14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400" kern="100" dirty="0">
                <a:solidFill>
                  <a:srgbClr val="58666E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interface FastEthernet0/0</a:t>
            </a:r>
            <a:endParaRPr lang="zh-CN" altLang="zh-CN" sz="14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400" kern="100" dirty="0" err="1">
                <a:solidFill>
                  <a:srgbClr val="58666E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ip</a:t>
            </a:r>
            <a:r>
              <a:rPr lang="en-US" altLang="zh-CN" sz="1400" kern="100" dirty="0">
                <a:solidFill>
                  <a:srgbClr val="58666E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 </a:t>
            </a:r>
            <a:r>
              <a:rPr lang="en-US" altLang="zh-CN" sz="1400" kern="100" dirty="0" err="1">
                <a:solidFill>
                  <a:srgbClr val="58666E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nat</a:t>
            </a:r>
            <a:r>
              <a:rPr lang="en-US" altLang="zh-CN" sz="1400" kern="100" dirty="0">
                <a:solidFill>
                  <a:srgbClr val="58666E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 inside</a:t>
            </a:r>
            <a:endParaRPr lang="zh-CN" altLang="zh-CN" sz="14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400" kern="100" dirty="0">
                <a:solidFill>
                  <a:srgbClr val="58666E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interface FastEthernet0/1</a:t>
            </a:r>
            <a:endParaRPr lang="zh-CN" altLang="zh-CN" sz="14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400" kern="100" dirty="0" err="1">
                <a:solidFill>
                  <a:srgbClr val="58666E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ip</a:t>
            </a:r>
            <a:r>
              <a:rPr lang="en-US" altLang="zh-CN" sz="1400" kern="100" dirty="0">
                <a:solidFill>
                  <a:srgbClr val="58666E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 </a:t>
            </a:r>
            <a:r>
              <a:rPr lang="en-US" altLang="zh-CN" sz="1400" kern="100" dirty="0" err="1">
                <a:solidFill>
                  <a:srgbClr val="58666E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nat</a:t>
            </a:r>
            <a:r>
              <a:rPr lang="en-US" altLang="zh-CN" sz="1400" kern="100" dirty="0">
                <a:solidFill>
                  <a:srgbClr val="58666E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 inside</a:t>
            </a:r>
            <a:endParaRPr lang="zh-CN" altLang="zh-CN" sz="14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400" kern="100" dirty="0">
                <a:solidFill>
                  <a:srgbClr val="58666E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interface Serial0/0/0</a:t>
            </a:r>
            <a:endParaRPr lang="zh-CN" altLang="zh-CN" sz="14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400" kern="100" dirty="0" err="1">
                <a:solidFill>
                  <a:srgbClr val="58666E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ip</a:t>
            </a:r>
            <a:r>
              <a:rPr lang="en-US" altLang="zh-CN" sz="1400" kern="100" dirty="0">
                <a:solidFill>
                  <a:srgbClr val="58666E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 </a:t>
            </a:r>
            <a:r>
              <a:rPr lang="en-US" altLang="zh-CN" sz="1400" kern="100" dirty="0" err="1">
                <a:solidFill>
                  <a:srgbClr val="58666E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nat</a:t>
            </a:r>
            <a:r>
              <a:rPr lang="en-US" altLang="zh-CN" sz="1400" kern="100" dirty="0">
                <a:solidFill>
                  <a:srgbClr val="58666E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 </a:t>
            </a:r>
            <a:r>
              <a:rPr lang="en-US" altLang="zh-CN" sz="1400" kern="100" dirty="0" smtClean="0">
                <a:solidFill>
                  <a:srgbClr val="58666E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outside</a:t>
            </a:r>
            <a:endParaRPr lang="zh-CN" altLang="zh-CN" sz="14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416580" y="1211525"/>
            <a:ext cx="6429375" cy="3000821"/>
          </a:xfrm>
          <a:prstGeom prst="rect">
            <a:avLst/>
          </a:prstGeom>
        </p:spPr>
        <p:txBody>
          <a:bodyPr>
            <a:spAutoFit/>
          </a:bodyPr>
          <a:lstStyle/>
          <a:p>
            <a:pPr marL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400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STEP 2</a:t>
            </a:r>
            <a:r>
              <a:rPr lang="zh-CN" altLang="zh-CN" sz="1400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：按照要求配置路由器</a:t>
            </a:r>
            <a:r>
              <a:rPr lang="en-US" altLang="zh-CN" sz="1400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R3</a:t>
            </a:r>
            <a:endParaRPr lang="zh-CN" altLang="zh-CN" sz="1400" b="1" kern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400" kern="100" dirty="0" err="1">
                <a:solidFill>
                  <a:srgbClr val="58666E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ip</a:t>
            </a:r>
            <a:r>
              <a:rPr lang="en-US" altLang="zh-CN" sz="1400" kern="100" dirty="0">
                <a:solidFill>
                  <a:srgbClr val="58666E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 access-list standard </a:t>
            </a:r>
            <a:r>
              <a:rPr lang="en-US" altLang="zh-CN" sz="1400" kern="100" dirty="0" err="1">
                <a:solidFill>
                  <a:srgbClr val="58666E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stACL</a:t>
            </a:r>
            <a:endParaRPr lang="zh-CN" altLang="zh-CN" sz="14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400" kern="100" dirty="0">
                <a:solidFill>
                  <a:srgbClr val="58666E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deny host 10.1.1.100</a:t>
            </a:r>
            <a:endParaRPr lang="zh-CN" altLang="zh-CN" sz="14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400" kern="100" dirty="0">
                <a:solidFill>
                  <a:srgbClr val="58666E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permit any</a:t>
            </a:r>
            <a:endParaRPr lang="zh-CN" altLang="zh-CN" sz="14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400" kern="100" dirty="0" err="1">
                <a:solidFill>
                  <a:srgbClr val="58666E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ip</a:t>
            </a:r>
            <a:r>
              <a:rPr lang="en-US" altLang="zh-CN" sz="1400" kern="100" dirty="0">
                <a:solidFill>
                  <a:srgbClr val="58666E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 </a:t>
            </a:r>
            <a:r>
              <a:rPr lang="en-US" altLang="zh-CN" sz="1400" kern="100" dirty="0" err="1">
                <a:solidFill>
                  <a:srgbClr val="58666E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nat</a:t>
            </a:r>
            <a:r>
              <a:rPr lang="en-US" altLang="zh-CN" sz="1400" kern="100" dirty="0">
                <a:solidFill>
                  <a:srgbClr val="58666E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 inside source list </a:t>
            </a:r>
            <a:r>
              <a:rPr lang="en-US" altLang="zh-CN" sz="1400" kern="100" dirty="0" err="1">
                <a:solidFill>
                  <a:srgbClr val="58666E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stACL</a:t>
            </a:r>
            <a:r>
              <a:rPr lang="en-US" altLang="zh-CN" sz="1400" kern="100" dirty="0">
                <a:solidFill>
                  <a:srgbClr val="58666E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 interface Serial0/0/1 overload</a:t>
            </a:r>
            <a:endParaRPr lang="zh-CN" altLang="zh-CN" sz="14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400" kern="100" dirty="0">
                <a:solidFill>
                  <a:srgbClr val="58666E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interface FastEthernet0/0</a:t>
            </a:r>
            <a:endParaRPr lang="zh-CN" altLang="zh-CN" sz="14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400" kern="100" dirty="0" err="1">
                <a:solidFill>
                  <a:srgbClr val="58666E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ip</a:t>
            </a:r>
            <a:r>
              <a:rPr lang="en-US" altLang="zh-CN" sz="1400" kern="100" dirty="0">
                <a:solidFill>
                  <a:srgbClr val="58666E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 </a:t>
            </a:r>
            <a:r>
              <a:rPr lang="en-US" altLang="zh-CN" sz="1400" kern="100" dirty="0" err="1">
                <a:solidFill>
                  <a:srgbClr val="58666E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nat</a:t>
            </a:r>
            <a:r>
              <a:rPr lang="en-US" altLang="zh-CN" sz="1400" kern="100" dirty="0">
                <a:solidFill>
                  <a:srgbClr val="58666E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 inside</a:t>
            </a:r>
            <a:endParaRPr lang="zh-CN" altLang="zh-CN" sz="14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400" kern="100" dirty="0">
                <a:solidFill>
                  <a:srgbClr val="58666E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interface Serial0/0/1</a:t>
            </a:r>
            <a:endParaRPr lang="zh-CN" altLang="zh-CN" sz="14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400" kern="100" dirty="0" err="1">
                <a:solidFill>
                  <a:srgbClr val="58666E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ip</a:t>
            </a:r>
            <a:r>
              <a:rPr lang="en-US" altLang="zh-CN" sz="1400" kern="100" dirty="0">
                <a:solidFill>
                  <a:srgbClr val="58666E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 </a:t>
            </a:r>
            <a:r>
              <a:rPr lang="en-US" altLang="zh-CN" sz="1400" kern="100" dirty="0" err="1">
                <a:solidFill>
                  <a:srgbClr val="58666E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nat</a:t>
            </a:r>
            <a:r>
              <a:rPr lang="en-US" altLang="zh-CN" sz="1400" kern="100" dirty="0">
                <a:solidFill>
                  <a:srgbClr val="58666E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 outside</a:t>
            </a:r>
            <a:endParaRPr lang="zh-CN" altLang="zh-CN" sz="14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4912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8"/>
          <p:cNvSpPr txBox="1"/>
          <p:nvPr/>
        </p:nvSpPr>
        <p:spPr>
          <a:xfrm>
            <a:off x="4505405" y="418392"/>
            <a:ext cx="3948938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典型案例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7571655" y="2654405"/>
            <a:ext cx="128587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078695" y="1331765"/>
            <a:ext cx="11422800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【案例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1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】</a:t>
            </a:r>
            <a:r>
              <a:rPr lang="zh-CN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下列哪一项不是</a:t>
            </a:r>
            <a:r>
              <a:rPr lang="en-US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NAT</a:t>
            </a:r>
            <a:r>
              <a:rPr lang="zh-CN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的实现方式？（ </a:t>
            </a:r>
            <a:r>
              <a:rPr lang="en-US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  </a:t>
            </a:r>
            <a:r>
              <a:rPr lang="zh-CN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）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A.</a:t>
            </a:r>
            <a:r>
              <a:rPr lang="zh-CN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静态转换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B.</a:t>
            </a:r>
            <a:r>
              <a:rPr lang="zh-CN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动态转换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C.</a:t>
            </a:r>
            <a:r>
              <a:rPr lang="zh-CN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端口多路复用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D.</a:t>
            </a:r>
            <a:r>
              <a:rPr lang="zh-CN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访问控制列表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【解析】</a:t>
            </a:r>
            <a:r>
              <a:rPr lang="en-US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NAT</a:t>
            </a:r>
            <a:r>
              <a:rPr lang="zh-CN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的实现方式有三种，即静态转换（</a:t>
            </a:r>
            <a:r>
              <a:rPr lang="en-US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Static NAT</a:t>
            </a:r>
            <a:r>
              <a:rPr lang="zh-CN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）、动态转换（</a:t>
            </a:r>
            <a:r>
              <a:rPr lang="en-US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Dynamic NAT</a:t>
            </a:r>
            <a:r>
              <a:rPr lang="zh-CN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）和端口多路复用（</a:t>
            </a:r>
            <a:r>
              <a:rPr lang="en-US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Over Load</a:t>
            </a:r>
            <a:r>
              <a:rPr lang="zh-CN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）。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【答案】</a:t>
            </a:r>
            <a:r>
              <a:rPr lang="en-US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D</a:t>
            </a:r>
            <a:endParaRPr lang="zh-CN" altLang="zh-CN" sz="1800" kern="100" dirty="0">
              <a:effectLst/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4157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8"/>
          <p:cNvSpPr txBox="1"/>
          <p:nvPr/>
        </p:nvSpPr>
        <p:spPr>
          <a:xfrm>
            <a:off x="4505405" y="418392"/>
            <a:ext cx="3948938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典型案例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7571655" y="2654405"/>
            <a:ext cx="128587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517009" y="1033946"/>
            <a:ext cx="11902039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【案例</a:t>
            </a:r>
            <a:r>
              <a:rPr lang="en-US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2</a:t>
            </a:r>
            <a:r>
              <a:rPr lang="zh-CN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】下面关于</a:t>
            </a:r>
            <a:r>
              <a:rPr lang="en-US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IP</a:t>
            </a:r>
            <a:r>
              <a:rPr lang="zh-CN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地址的说法正确的是（</a:t>
            </a:r>
            <a:r>
              <a:rPr lang="en-US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    </a:t>
            </a:r>
            <a:r>
              <a:rPr lang="zh-CN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）。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A.IP</a:t>
            </a:r>
            <a:r>
              <a:rPr lang="zh-CN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地址由两部分组成：网络号和主机号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B.A</a:t>
            </a:r>
            <a:r>
              <a:rPr lang="zh-CN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类</a:t>
            </a:r>
            <a:r>
              <a:rPr lang="en-US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IP</a:t>
            </a:r>
            <a:r>
              <a:rPr lang="zh-CN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地址的网络号有</a:t>
            </a:r>
            <a:r>
              <a:rPr lang="en-US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8</a:t>
            </a:r>
            <a:r>
              <a:rPr lang="zh-CN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位，实际的可变位数为</a:t>
            </a:r>
            <a:r>
              <a:rPr lang="en-US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7</a:t>
            </a:r>
            <a:r>
              <a:rPr lang="zh-CN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位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C.D</a:t>
            </a:r>
            <a:r>
              <a:rPr lang="zh-CN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类</a:t>
            </a:r>
            <a:r>
              <a:rPr lang="en-US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IP</a:t>
            </a:r>
            <a:r>
              <a:rPr lang="zh-CN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地址通常作为组播地址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D.</a:t>
            </a:r>
            <a:r>
              <a:rPr lang="zh-CN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地址转换（</a:t>
            </a:r>
            <a:r>
              <a:rPr lang="en-US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NAT</a:t>
            </a:r>
            <a:r>
              <a:rPr lang="zh-CN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）技术通常用于解决</a:t>
            </a:r>
            <a:r>
              <a:rPr lang="en-US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A</a:t>
            </a:r>
            <a:r>
              <a:rPr lang="zh-CN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类地址到</a:t>
            </a:r>
            <a:r>
              <a:rPr lang="en-US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C</a:t>
            </a:r>
            <a:r>
              <a:rPr lang="zh-CN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类地址的转换。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【解析】首先，</a:t>
            </a:r>
            <a:r>
              <a:rPr lang="en-US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IP</a:t>
            </a:r>
            <a:r>
              <a:rPr lang="zh-CN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地址由两部分组成，掩码长度匹配的不变的部分为网络号，掩码没有匹配的可变的部分是主机号；地址分类是按照二进制方式来看，第</a:t>
            </a:r>
            <a:r>
              <a:rPr lang="en-US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1</a:t>
            </a:r>
            <a:r>
              <a:rPr lang="zh-CN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位为</a:t>
            </a:r>
            <a:r>
              <a:rPr lang="en-US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0</a:t>
            </a:r>
            <a:r>
              <a:rPr lang="zh-CN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，第</a:t>
            </a:r>
            <a:r>
              <a:rPr lang="en-US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2-8</a:t>
            </a:r>
            <a:r>
              <a:rPr lang="zh-CN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位可变的为</a:t>
            </a:r>
            <a:r>
              <a:rPr lang="en-US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A</a:t>
            </a:r>
            <a:r>
              <a:rPr lang="zh-CN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类地址（</a:t>
            </a:r>
            <a:r>
              <a:rPr lang="en-US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1.0.0.0-127.255.255.255</a:t>
            </a:r>
            <a:r>
              <a:rPr lang="zh-CN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）；第</a:t>
            </a:r>
            <a:r>
              <a:rPr lang="en-US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1</a:t>
            </a:r>
            <a:r>
              <a:rPr lang="zh-CN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位为</a:t>
            </a:r>
            <a:r>
              <a:rPr lang="en-US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1</a:t>
            </a:r>
            <a:r>
              <a:rPr lang="zh-CN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，第</a:t>
            </a:r>
            <a:r>
              <a:rPr lang="en-US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2</a:t>
            </a:r>
            <a:r>
              <a:rPr lang="zh-CN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位为</a:t>
            </a:r>
            <a:r>
              <a:rPr lang="en-US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0</a:t>
            </a:r>
            <a:r>
              <a:rPr lang="zh-CN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，第</a:t>
            </a:r>
            <a:r>
              <a:rPr lang="en-US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3-8</a:t>
            </a:r>
            <a:r>
              <a:rPr lang="zh-CN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位可变的为</a:t>
            </a:r>
            <a:r>
              <a:rPr lang="en-US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B</a:t>
            </a:r>
            <a:r>
              <a:rPr lang="zh-CN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类地址（</a:t>
            </a:r>
            <a:r>
              <a:rPr lang="en-US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128.0.0.0-191.255.255.255</a:t>
            </a:r>
            <a:r>
              <a:rPr lang="zh-CN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）；第</a:t>
            </a:r>
            <a:r>
              <a:rPr lang="en-US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1-2</a:t>
            </a:r>
            <a:r>
              <a:rPr lang="zh-CN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位为</a:t>
            </a:r>
            <a:r>
              <a:rPr lang="en-US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1</a:t>
            </a:r>
            <a:r>
              <a:rPr lang="zh-CN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，第</a:t>
            </a:r>
            <a:r>
              <a:rPr lang="en-US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3</a:t>
            </a:r>
            <a:r>
              <a:rPr lang="zh-CN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位为</a:t>
            </a:r>
            <a:r>
              <a:rPr lang="en-US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0</a:t>
            </a:r>
            <a:r>
              <a:rPr lang="zh-CN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，第</a:t>
            </a:r>
            <a:r>
              <a:rPr lang="en-US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4-8</a:t>
            </a:r>
            <a:r>
              <a:rPr lang="zh-CN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位可变的为</a:t>
            </a:r>
            <a:r>
              <a:rPr lang="en-US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C</a:t>
            </a:r>
            <a:r>
              <a:rPr lang="zh-CN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类地址（</a:t>
            </a:r>
            <a:r>
              <a:rPr lang="en-US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192.0.0.0-223.255.255.255</a:t>
            </a:r>
            <a:r>
              <a:rPr lang="zh-CN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）；第</a:t>
            </a:r>
            <a:r>
              <a:rPr lang="en-US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1-3</a:t>
            </a:r>
            <a:r>
              <a:rPr lang="zh-CN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位为</a:t>
            </a:r>
            <a:r>
              <a:rPr lang="en-US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1</a:t>
            </a:r>
            <a:r>
              <a:rPr lang="zh-CN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，第</a:t>
            </a:r>
            <a:r>
              <a:rPr lang="en-US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4</a:t>
            </a:r>
            <a:r>
              <a:rPr lang="zh-CN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位为</a:t>
            </a:r>
            <a:r>
              <a:rPr lang="en-US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0</a:t>
            </a:r>
            <a:r>
              <a:rPr lang="zh-CN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，第</a:t>
            </a:r>
            <a:r>
              <a:rPr lang="en-US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5-8</a:t>
            </a:r>
            <a:r>
              <a:rPr lang="zh-CN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位可变的为</a:t>
            </a:r>
            <a:r>
              <a:rPr lang="en-US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D</a:t>
            </a:r>
            <a:r>
              <a:rPr lang="zh-CN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类地址（</a:t>
            </a:r>
            <a:r>
              <a:rPr lang="en-US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224.0.0.0-239.255.255.255</a:t>
            </a:r>
            <a:r>
              <a:rPr lang="zh-CN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），通常作为组播地址；第</a:t>
            </a:r>
            <a:r>
              <a:rPr lang="en-US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1-4</a:t>
            </a:r>
            <a:r>
              <a:rPr lang="zh-CN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位为</a:t>
            </a:r>
            <a:r>
              <a:rPr lang="en-US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1</a:t>
            </a:r>
            <a:r>
              <a:rPr lang="zh-CN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，第</a:t>
            </a:r>
            <a:r>
              <a:rPr lang="en-US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5-8</a:t>
            </a:r>
            <a:r>
              <a:rPr lang="zh-CN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位可变的为</a:t>
            </a:r>
            <a:r>
              <a:rPr lang="en-US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E</a:t>
            </a:r>
            <a:r>
              <a:rPr lang="zh-CN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类地址（</a:t>
            </a:r>
            <a:r>
              <a:rPr lang="en-US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240.0.0.0-255.255.255.255</a:t>
            </a:r>
            <a:r>
              <a:rPr lang="zh-CN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）；</a:t>
            </a:r>
            <a:r>
              <a:rPr lang="en-US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NAT</a:t>
            </a:r>
            <a:r>
              <a:rPr lang="zh-CN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技术通常用于私有互联网到公共互联网的转换，不是针对地址类型的。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【答案】</a:t>
            </a:r>
            <a:r>
              <a:rPr lang="en-US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ABC</a:t>
            </a:r>
            <a:endParaRPr lang="zh-CN" altLang="zh-CN" sz="1800" kern="100" dirty="0">
              <a:effectLst/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6896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8"/>
          <p:cNvSpPr txBox="1"/>
          <p:nvPr/>
        </p:nvSpPr>
        <p:spPr>
          <a:xfrm>
            <a:off x="4505405" y="418392"/>
            <a:ext cx="3948938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典型案例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7571655" y="2654405"/>
            <a:ext cx="128587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379295" y="1331765"/>
            <a:ext cx="9407047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【案例</a:t>
            </a:r>
            <a:r>
              <a:rPr lang="en-US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3</a:t>
            </a:r>
            <a:r>
              <a:rPr lang="zh-CN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】</a:t>
            </a:r>
            <a:r>
              <a:rPr lang="en-US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NAT</a:t>
            </a:r>
            <a:r>
              <a:rPr lang="zh-CN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能够转换哪种网络地址？（  ）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A.IP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B.IPX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 err="1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C.AppleTalk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D.DECNET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【解析】</a:t>
            </a:r>
            <a:r>
              <a:rPr lang="en-US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NAT</a:t>
            </a:r>
            <a:r>
              <a:rPr lang="zh-CN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是针对</a:t>
            </a:r>
            <a:r>
              <a:rPr lang="en-US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IP</a:t>
            </a:r>
            <a:r>
              <a:rPr lang="zh-CN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网络地址开发的技术，一般只能对</a:t>
            </a:r>
            <a:r>
              <a:rPr lang="en-US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IP</a:t>
            </a:r>
            <a:r>
              <a:rPr lang="zh-CN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报</a:t>
            </a:r>
            <a:r>
              <a:rPr lang="zh-CN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微软雅黑" panose="020B0503020204020204" pitchFamily="34" charset="-122"/>
              </a:rPr>
              <a:t>⽂</a:t>
            </a:r>
            <a:r>
              <a:rPr lang="zh-CN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的头部地址和</a:t>
            </a:r>
            <a:r>
              <a:rPr lang="en-US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TCP/UDP</a:t>
            </a:r>
            <a:r>
              <a:rPr lang="zh-CN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头部的端</a:t>
            </a:r>
            <a:r>
              <a:rPr lang="zh-CN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微软雅黑" panose="020B0503020204020204" pitchFamily="34" charset="-122"/>
              </a:rPr>
              <a:t>⼝</a:t>
            </a:r>
            <a:r>
              <a:rPr lang="zh-CN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信息进</a:t>
            </a:r>
            <a:r>
              <a:rPr lang="zh-CN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微软雅黑" panose="020B0503020204020204" pitchFamily="34" charset="-122"/>
              </a:rPr>
              <a:t>⾏</a:t>
            </a:r>
            <a:r>
              <a:rPr lang="zh-CN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转</a:t>
            </a:r>
            <a:r>
              <a:rPr lang="zh-CN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换。</a:t>
            </a:r>
            <a:r>
              <a:rPr lang="en-US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IPX</a:t>
            </a:r>
            <a:r>
              <a:rPr lang="zh-CN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、</a:t>
            </a:r>
            <a:r>
              <a:rPr lang="en-US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AppleTalk</a:t>
            </a:r>
            <a:r>
              <a:rPr lang="zh-CN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、</a:t>
            </a:r>
            <a:r>
              <a:rPr lang="en-US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DECNET</a:t>
            </a:r>
            <a:r>
              <a:rPr lang="zh-CN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的网络标识结构不同于</a:t>
            </a:r>
            <a:r>
              <a:rPr lang="en-US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IP</a:t>
            </a:r>
            <a:r>
              <a:rPr lang="zh-CN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网络地址结构。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【答案】</a:t>
            </a:r>
            <a:r>
              <a:rPr lang="en-US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A</a:t>
            </a:r>
            <a:endParaRPr lang="zh-CN" altLang="zh-CN" sz="1800" kern="100" dirty="0">
              <a:effectLst/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6089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563" y="0"/>
            <a:ext cx="12858750" cy="7232650"/>
          </a:xfrm>
          <a:prstGeom prst="rect">
            <a:avLst/>
          </a:prstGeom>
          <a:blipFill dpi="0"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contrast="20000"/>
                      </a14:imgEffect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12723" b="-5839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758440" y="1527810"/>
            <a:ext cx="10101580" cy="1751330"/>
          </a:xfrm>
          <a:prstGeom prst="rect">
            <a:avLst/>
          </a:prstGeom>
          <a:solidFill>
            <a:schemeClr val="accent1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3810547" y="1766551"/>
            <a:ext cx="8595492" cy="123063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8000" kern="5000" dirty="0">
                <a:solidFill>
                  <a:schemeClr val="accent2">
                    <a:lumMod val="40000"/>
                    <a:lumOff val="6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Arial" panose="020B0604020202020204" pitchFamily="34" charset="0"/>
              </a:rPr>
              <a:t>感谢聆听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8"/>
          <p:cNvSpPr txBox="1"/>
          <p:nvPr/>
        </p:nvSpPr>
        <p:spPr>
          <a:xfrm>
            <a:off x="4454907" y="233900"/>
            <a:ext cx="3948938" cy="49212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黑体" panose="00000500000000000000" pitchFamily="2" charset="-122"/>
                <a:ea typeface="方正正粗黑简体" panose="02000000000000000000" pitchFamily="2" charset="-122"/>
                <a:sym typeface="Arial" panose="020B0604020202020204" pitchFamily="34" charset="0"/>
              </a:rPr>
              <a:t>学习目标</a:t>
            </a:r>
          </a:p>
        </p:txBody>
      </p:sp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153" name="五边形 2"/>
          <p:cNvSpPr>
            <a:spLocks noChangeArrowheads="1"/>
          </p:cNvSpPr>
          <p:nvPr/>
        </p:nvSpPr>
        <p:spPr bwMode="auto">
          <a:xfrm>
            <a:off x="3376240" y="1442050"/>
            <a:ext cx="508635" cy="26797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2000" dirty="0">
              <a:solidFill>
                <a:srgbClr val="FFFFFF"/>
              </a:solidFill>
              <a:latin typeface="印品黑体" panose="00000500000000000000" pitchFamily="2" charset="-122"/>
              <a:ea typeface="方正正粗黑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8" name="五边形 2"/>
          <p:cNvSpPr>
            <a:spLocks noChangeArrowheads="1"/>
          </p:cNvSpPr>
          <p:nvPr/>
        </p:nvSpPr>
        <p:spPr bwMode="auto">
          <a:xfrm>
            <a:off x="3376240" y="2108165"/>
            <a:ext cx="508635" cy="26797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2000" dirty="0">
              <a:solidFill>
                <a:srgbClr val="FFFFFF"/>
              </a:solidFill>
              <a:latin typeface="印品黑体" panose="00000500000000000000" pitchFamily="2" charset="-122"/>
              <a:ea typeface="方正正粗黑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9" name="五边形 2"/>
          <p:cNvSpPr>
            <a:spLocks noChangeArrowheads="1"/>
          </p:cNvSpPr>
          <p:nvPr/>
        </p:nvSpPr>
        <p:spPr bwMode="auto">
          <a:xfrm>
            <a:off x="3376240" y="2774280"/>
            <a:ext cx="508635" cy="26797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2000" dirty="0">
              <a:solidFill>
                <a:srgbClr val="FFFFFF"/>
              </a:solidFill>
              <a:latin typeface="印品黑体" panose="00000500000000000000" pitchFamily="2" charset="-122"/>
              <a:ea typeface="方正正粗黑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10" name="五边形 2"/>
          <p:cNvSpPr>
            <a:spLocks noChangeArrowheads="1"/>
          </p:cNvSpPr>
          <p:nvPr/>
        </p:nvSpPr>
        <p:spPr bwMode="auto">
          <a:xfrm>
            <a:off x="3376240" y="4142070"/>
            <a:ext cx="508635" cy="26797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2000" dirty="0">
              <a:solidFill>
                <a:srgbClr val="FFFFFF"/>
              </a:solidFill>
              <a:latin typeface="印品黑体" panose="00000500000000000000" pitchFamily="2" charset="-122"/>
              <a:ea typeface="方正正粗黑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2" name="五边形 2"/>
          <p:cNvSpPr>
            <a:spLocks noChangeArrowheads="1"/>
          </p:cNvSpPr>
          <p:nvPr/>
        </p:nvSpPr>
        <p:spPr bwMode="auto">
          <a:xfrm>
            <a:off x="3376240" y="3458175"/>
            <a:ext cx="508635" cy="26797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2000" dirty="0">
              <a:solidFill>
                <a:srgbClr val="FFFFFF"/>
              </a:solidFill>
              <a:latin typeface="印品黑体" panose="00000500000000000000" pitchFamily="2" charset="-122"/>
              <a:ea typeface="方正正粗黑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4024575" y="1391885"/>
            <a:ext cx="3800545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266700" lvl="0" indent="-266700"/>
            <a:r>
              <a:rPr lang="zh-CN" altLang="zh-CN" dirty="0"/>
              <a:t>理解</a:t>
            </a:r>
            <a:r>
              <a:rPr lang="en-US" altLang="zh-CN" dirty="0"/>
              <a:t>IPv4</a:t>
            </a:r>
            <a:r>
              <a:rPr lang="zh-CN" altLang="zh-CN" dirty="0"/>
              <a:t>协议内容和作用</a:t>
            </a:r>
            <a:r>
              <a:rPr lang="zh-CN" altLang="zh-CN" sz="2000" kern="100" dirty="0" smtClean="0">
                <a:latin typeface="等线" panose="02010600030101010101" pitchFamily="2" charset="-122"/>
                <a:ea typeface="仿宋" panose="02010609060101010101" pitchFamily="49" charset="-122"/>
                <a:cs typeface="楷体" panose="02010609060101010101" pitchFamily="49" charset="-122"/>
              </a:rPr>
              <a:t>。</a:t>
            </a:r>
            <a:endParaRPr lang="zh-CN" sz="2000" b="0" dirty="0"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024575" y="2051015"/>
            <a:ext cx="4315460" cy="3987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266700" indent="-266700">
              <a:buClrTx/>
              <a:buSzTx/>
              <a:buFontTx/>
            </a:pPr>
            <a:r>
              <a:rPr lang="zh-CN" altLang="zh-CN" dirty="0"/>
              <a:t>掌握</a:t>
            </a:r>
            <a:r>
              <a:rPr lang="en-US" altLang="zh-CN" dirty="0"/>
              <a:t>IPv4</a:t>
            </a:r>
            <a:r>
              <a:rPr lang="zh-CN" altLang="zh-CN" dirty="0"/>
              <a:t>地址转换技术原理</a:t>
            </a:r>
            <a:r>
              <a:rPr lang="zh-CN" sz="2000" dirty="0" smtClean="0">
                <a:sym typeface="+mn-ea"/>
              </a:rPr>
              <a:t>。</a:t>
            </a:r>
            <a:endParaRPr lang="zh-CN" sz="2000" dirty="0"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024575" y="2726655"/>
            <a:ext cx="5808345" cy="3987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266700" indent="-266700">
              <a:buClrTx/>
              <a:buSzTx/>
              <a:buFontTx/>
            </a:pPr>
            <a:r>
              <a:rPr lang="zh-CN" altLang="zh-CN" dirty="0"/>
              <a:t>掌握静态</a:t>
            </a:r>
            <a:r>
              <a:rPr lang="en-US" altLang="zh-CN" dirty="0"/>
              <a:t>NAT</a:t>
            </a:r>
            <a:r>
              <a:rPr lang="zh-CN" altLang="zh-CN" dirty="0"/>
              <a:t>的方法与技巧</a:t>
            </a:r>
            <a:r>
              <a:rPr lang="zh-CN" sz="2000" dirty="0" smtClean="0">
                <a:sym typeface="+mn-ea"/>
              </a:rPr>
              <a:t>。</a:t>
            </a:r>
            <a:endParaRPr lang="zh-CN" sz="2000" dirty="0"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024575" y="3402295"/>
            <a:ext cx="5080000" cy="3987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266700" indent="-266700">
              <a:buClrTx/>
              <a:buSzTx/>
              <a:buFontTx/>
            </a:pPr>
            <a:r>
              <a:rPr lang="zh-CN" altLang="zh-CN" dirty="0"/>
              <a:t>掌握动态</a:t>
            </a:r>
            <a:r>
              <a:rPr lang="en-US" altLang="zh-CN" dirty="0"/>
              <a:t>NAT</a:t>
            </a:r>
            <a:r>
              <a:rPr lang="zh-CN" altLang="zh-CN" dirty="0"/>
              <a:t>的方法与技巧</a:t>
            </a:r>
            <a:r>
              <a:rPr lang="zh-CN" sz="2000" dirty="0" smtClean="0">
                <a:sym typeface="+mn-ea"/>
              </a:rPr>
              <a:t>。</a:t>
            </a:r>
            <a:endParaRPr lang="zh-CN" sz="2000" dirty="0"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024575" y="4076665"/>
            <a:ext cx="5080000" cy="3987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266700" lvl="0" indent="-266700"/>
            <a:r>
              <a:rPr lang="zh-CN" altLang="zh-CN" dirty="0" smtClean="0"/>
              <a:t>掌握</a:t>
            </a:r>
            <a:r>
              <a:rPr lang="en-US" altLang="zh-CN" dirty="0" smtClean="0"/>
              <a:t>NAPT</a:t>
            </a:r>
            <a:r>
              <a:rPr lang="zh-CN" altLang="zh-CN" dirty="0" smtClean="0"/>
              <a:t>配置</a:t>
            </a:r>
            <a:r>
              <a:rPr lang="zh-CN" altLang="zh-CN" dirty="0"/>
              <a:t>的方法与技巧</a:t>
            </a:r>
            <a:r>
              <a:rPr lang="zh-CN" sz="2000" dirty="0" smtClean="0">
                <a:sym typeface="+mn-ea"/>
              </a:rPr>
              <a:t>。</a:t>
            </a:r>
            <a:endParaRPr lang="zh-CN" sz="2000" dirty="0">
              <a:sym typeface="+mn-ea"/>
            </a:endParaRPr>
          </a:p>
        </p:txBody>
      </p:sp>
      <p:sp>
        <p:nvSpPr>
          <p:cNvPr id="16" name="五边形 2"/>
          <p:cNvSpPr>
            <a:spLocks noChangeArrowheads="1"/>
          </p:cNvSpPr>
          <p:nvPr/>
        </p:nvSpPr>
        <p:spPr bwMode="auto">
          <a:xfrm>
            <a:off x="3386383" y="5374110"/>
            <a:ext cx="508635" cy="26797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2000" dirty="0">
              <a:solidFill>
                <a:srgbClr val="FFFFFF"/>
              </a:solidFill>
              <a:latin typeface="印品黑体" panose="00000500000000000000" pitchFamily="2" charset="-122"/>
              <a:ea typeface="方正正粗黑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17" name="五边形 2"/>
          <p:cNvSpPr>
            <a:spLocks noChangeArrowheads="1"/>
          </p:cNvSpPr>
          <p:nvPr/>
        </p:nvSpPr>
        <p:spPr bwMode="auto">
          <a:xfrm>
            <a:off x="3386383" y="4690215"/>
            <a:ext cx="508635" cy="26797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2000" dirty="0">
              <a:solidFill>
                <a:srgbClr val="FFFFFF"/>
              </a:solidFill>
              <a:latin typeface="印品黑体" panose="00000500000000000000" pitchFamily="2" charset="-122"/>
              <a:ea typeface="方正正粗黑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024575" y="4633065"/>
            <a:ext cx="5080000" cy="3987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266700" indent="-266700">
              <a:buClrTx/>
              <a:buSzTx/>
              <a:buFontTx/>
            </a:pPr>
            <a:r>
              <a:rPr lang="zh-CN" altLang="zh-CN" dirty="0"/>
              <a:t>掌握虚拟</a:t>
            </a:r>
            <a:r>
              <a:rPr lang="en-US" altLang="zh-CN" dirty="0"/>
              <a:t>IP</a:t>
            </a:r>
            <a:r>
              <a:rPr lang="zh-CN" altLang="zh-CN" dirty="0"/>
              <a:t>地址的</a:t>
            </a:r>
            <a:r>
              <a:rPr lang="en-US" altLang="zh-CN" dirty="0"/>
              <a:t>NAT</a:t>
            </a:r>
            <a:r>
              <a:rPr lang="zh-CN" altLang="zh-CN" dirty="0"/>
              <a:t>配置技巧</a:t>
            </a:r>
            <a:r>
              <a:rPr lang="zh-CN" sz="2000" dirty="0" smtClean="0">
                <a:sym typeface="+mn-ea"/>
              </a:rPr>
              <a:t>。</a:t>
            </a:r>
            <a:endParaRPr lang="zh-CN" sz="2000" dirty="0">
              <a:sym typeface="+mn-ea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039038" y="5308705"/>
            <a:ext cx="5080000" cy="3987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266700" lvl="0" indent="-266700"/>
            <a:r>
              <a:rPr lang="zh-CN" altLang="zh-CN" dirty="0"/>
              <a:t>认识</a:t>
            </a:r>
            <a:r>
              <a:rPr lang="en-US" altLang="zh-CN" dirty="0"/>
              <a:t>IPv6</a:t>
            </a:r>
            <a:r>
              <a:rPr lang="zh-CN" altLang="zh-CN" dirty="0"/>
              <a:t>技术应用</a:t>
            </a:r>
            <a:r>
              <a:rPr lang="zh-CN" sz="2000" dirty="0" smtClean="0">
                <a:sym typeface="+mn-ea"/>
              </a:rPr>
              <a:t>。</a:t>
            </a:r>
            <a:endParaRPr lang="zh-CN" sz="2000" dirty="0"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8"/>
          <p:cNvSpPr txBox="1"/>
          <p:nvPr/>
        </p:nvSpPr>
        <p:spPr>
          <a:xfrm>
            <a:off x="4454907" y="264519"/>
            <a:ext cx="3948938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zh-CN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认识</a:t>
            </a:r>
            <a:r>
              <a:rPr lang="en-US" altLang="zh-CN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NAT</a:t>
            </a:r>
            <a:endParaRPr lang="zh-CN" altLang="zh-CN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内容占位符 2"/>
          <p:cNvSpPr txBox="1"/>
          <p:nvPr/>
        </p:nvSpPr>
        <p:spPr>
          <a:xfrm>
            <a:off x="1018575" y="972226"/>
            <a:ext cx="11122200" cy="1952520"/>
          </a:xfrm>
          <a:prstGeom prst="rect">
            <a:avLst/>
          </a:prstGeom>
        </p:spPr>
        <p:txBody>
          <a:bodyPr/>
          <a:lstStyle>
            <a:lvl1pPr marL="216535" indent="-216535" algn="l" defTabSz="86677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024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22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331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8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7015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50085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83155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1686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4993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8427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NAT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属于接入广域网技术，是一种将私有地址转化为合法公网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IP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地址的转换技术，借助于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NAT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，一个局域网只需使用少量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IP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地址（甚至是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1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个）即可实现私有地址网络内所有计算机与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Internet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的通信需求。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NAT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还具有隐蔽的安全特性，它可以隐藏内部网络的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IP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地址，同时将屏蔽未经授权的来自公网的数据包，充当一种防火墙。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7932375" y="2894885"/>
            <a:ext cx="128587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543615" y="4277645"/>
            <a:ext cx="128587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6819915"/>
              </p:ext>
            </p:extLst>
          </p:nvPr>
        </p:nvGraphicFramePr>
        <p:xfrm>
          <a:off x="2762055" y="2894885"/>
          <a:ext cx="7990388" cy="34268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Visio" r:id="rId4" imgW="5105223" imgH="2181480" progId="Visio.Drawing.15">
                  <p:embed/>
                </p:oleObj>
              </mc:Choice>
              <mc:Fallback>
                <p:oleObj name="Visio" r:id="rId4" imgW="5105223" imgH="2181480" progId="Visio.Drawing.15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62055" y="2894885"/>
                        <a:ext cx="7990388" cy="34268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8"/>
          <p:cNvSpPr txBox="1"/>
          <p:nvPr/>
        </p:nvSpPr>
        <p:spPr>
          <a:xfrm>
            <a:off x="4454907" y="264519"/>
            <a:ext cx="3948938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zh-CN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认识</a:t>
            </a:r>
            <a:r>
              <a:rPr lang="en-US" altLang="zh-CN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NAT</a:t>
            </a:r>
            <a:endParaRPr lang="zh-CN" altLang="zh-CN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内容占位符 2"/>
          <p:cNvSpPr txBox="1"/>
          <p:nvPr/>
        </p:nvSpPr>
        <p:spPr>
          <a:xfrm>
            <a:off x="1018575" y="972225"/>
            <a:ext cx="11122200" cy="2523859"/>
          </a:xfrm>
          <a:prstGeom prst="rect">
            <a:avLst/>
          </a:prstGeom>
        </p:spPr>
        <p:txBody>
          <a:bodyPr/>
          <a:lstStyle>
            <a:lvl1pPr marL="216535" indent="-216535" algn="l" defTabSz="86677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024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22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331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8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7015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50085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83155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1686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4993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8427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altLang="zh-CN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NAT</a:t>
            </a:r>
            <a:r>
              <a:rPr lang="zh-CN" altLang="zh-CN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的地址有四种类型：</a:t>
            </a:r>
          </a:p>
          <a:p>
            <a:pPr lvl="0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u"/>
            </a:pP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inside local(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内部本地地址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)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：私有地址。</a:t>
            </a:r>
          </a:p>
          <a:p>
            <a:pPr lvl="0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u"/>
            </a:pP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inside global(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内部全局地址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)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：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NAT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转换的全球唯一标示的公有地址。</a:t>
            </a:r>
          </a:p>
          <a:p>
            <a:pPr lvl="0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u"/>
            </a:pP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outside local(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外部本地地址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)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：外部网络的某台主机拥有的分配给该主机的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IP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地址。</a:t>
            </a:r>
          </a:p>
          <a:p>
            <a:pPr lvl="0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u"/>
            </a:pP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outside global(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外部全局地址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)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：外部网络中的主机所对应的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Internet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地址。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7932375" y="2894885"/>
            <a:ext cx="128587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543615" y="4277645"/>
            <a:ext cx="128587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3663854" y="3496083"/>
            <a:ext cx="21358421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9912342"/>
              </p:ext>
            </p:extLst>
          </p:nvPr>
        </p:nvGraphicFramePr>
        <p:xfrm>
          <a:off x="3182895" y="3375845"/>
          <a:ext cx="5410800" cy="36230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4" name="Visio" r:id="rId4" imgW="3248247" imgH="2181480" progId="Visio.Drawing.15">
                  <p:embed/>
                </p:oleObj>
              </mc:Choice>
              <mc:Fallback>
                <p:oleObj name="Visio" r:id="rId4" imgW="3248247" imgH="2181480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82895" y="3375845"/>
                        <a:ext cx="5410800" cy="362302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04892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8"/>
          <p:cNvSpPr txBox="1"/>
          <p:nvPr/>
        </p:nvSpPr>
        <p:spPr>
          <a:xfrm>
            <a:off x="2281095" y="279435"/>
            <a:ext cx="7565628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2. </a:t>
            </a:r>
            <a:r>
              <a:rPr lang="en-US" altLang="zh-CN" sz="2000" b="1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CIDR</a:t>
            </a:r>
            <a:r>
              <a:rPr lang="zh-CN" altLang="zh-CN" sz="2000" b="1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000" b="1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Classless Inter-Domain Routing</a:t>
            </a:r>
            <a:r>
              <a:rPr lang="zh-CN" altLang="zh-CN" sz="20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，无</a:t>
            </a:r>
            <a:r>
              <a:rPr lang="zh-CN" altLang="zh-CN" sz="2000" b="1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分类域间路由</a:t>
            </a:r>
            <a:r>
              <a:rPr lang="zh-CN" altLang="zh-CN" sz="20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zh-CN" altLang="zh-CN" sz="2000" b="1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内容占位符 2"/>
          <p:cNvSpPr txBox="1"/>
          <p:nvPr/>
        </p:nvSpPr>
        <p:spPr>
          <a:xfrm>
            <a:off x="1018575" y="972225"/>
            <a:ext cx="11122200" cy="5229259"/>
          </a:xfrm>
          <a:prstGeom prst="rect">
            <a:avLst/>
          </a:prstGeom>
        </p:spPr>
        <p:txBody>
          <a:bodyPr/>
          <a:lstStyle>
            <a:lvl1pPr marL="216535" indent="-216535" algn="l" defTabSz="86677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024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22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331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8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7015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50085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83155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1686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4993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8427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altLang="zh-CN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CIDR</a:t>
            </a:r>
            <a:r>
              <a:rPr lang="zh-CN" altLang="zh-CN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Classless Inter-Domain Routing</a:t>
            </a:r>
            <a:r>
              <a:rPr lang="zh-CN" altLang="zh-CN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，无分类域间路由）是一个全局地址分配约定，打破了原先设计的</a:t>
            </a:r>
            <a:r>
              <a:rPr lang="en-US" altLang="zh-CN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zh-CN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lang="zh-CN" altLang="zh-CN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r>
              <a:rPr lang="zh-CN" altLang="zh-CN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类地址的概念，将</a:t>
            </a:r>
            <a:r>
              <a:rPr lang="en-US" altLang="zh-CN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32</a:t>
            </a:r>
            <a:r>
              <a:rPr lang="zh-CN" altLang="zh-CN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位</a:t>
            </a:r>
            <a:r>
              <a:rPr lang="en-US" altLang="zh-CN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IP</a:t>
            </a:r>
            <a:r>
              <a:rPr lang="zh-CN" altLang="zh-CN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地址保持两分的结构，依然保持前面是网络号，后面是主机号。</a:t>
            </a:r>
            <a:r>
              <a:rPr lang="en-US" altLang="zh-CN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CIDR</a:t>
            </a:r>
            <a:r>
              <a:rPr lang="zh-CN" altLang="zh-CN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将子网掩码打破了字节的限制，这种子网掩码被称为</a:t>
            </a:r>
            <a:r>
              <a:rPr lang="en-US" altLang="zh-CN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VLSM</a:t>
            </a:r>
            <a:r>
              <a:rPr lang="zh-CN" altLang="zh-CN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Variable Length Subnet Masking</a:t>
            </a:r>
            <a:r>
              <a:rPr lang="zh-CN" altLang="zh-CN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，可变长子网掩码），表示可变长子网掩码标记方法如</a:t>
            </a:r>
            <a:r>
              <a:rPr lang="en-US" altLang="zh-CN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131.107.23.32/25</a:t>
            </a:r>
            <a:r>
              <a:rPr lang="zh-CN" altLang="zh-CN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192.168.0.178/26</a:t>
            </a:r>
            <a:r>
              <a:rPr lang="zh-CN" altLang="zh-CN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，反斜杠后面的数字表示子网掩码写成二进制形式后</a:t>
            </a:r>
            <a:r>
              <a:rPr lang="en-US" altLang="zh-CN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zh-CN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的个数。由</a:t>
            </a:r>
            <a:r>
              <a:rPr lang="en-US" altLang="zh-CN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RFC4632</a:t>
            </a:r>
            <a:r>
              <a:rPr lang="zh-CN" altLang="zh-CN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定义的</a:t>
            </a:r>
            <a:r>
              <a:rPr lang="en-US" altLang="zh-CN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CIDR</a:t>
            </a:r>
            <a:r>
              <a:rPr lang="zh-CN" altLang="zh-CN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主要有两个目标。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u"/>
            </a:pP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第一，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ISP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（互联网服务提供商）可以根据其用户规模，合理分配地址范围，而不是分配整个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A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类、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B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类或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C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类网络，减少浪费。例如，某公司申请了一个公网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IP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地址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199.1.1.0/24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，公司有四个部门，每个部门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PC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的数目在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40-50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之间，网络管理员可以划分四个子网，分别是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199.1.1.0/26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、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199.1.1.64/26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、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199.1.1.128/26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和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199.1.1.192/26,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实现有效利用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IP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地址，并实现各部门数据之间隔离，提高安全性。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u"/>
            </a:pP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第二，规则要求地址分配选择应有助于将多种网络号聚集（汇总）为单个路由选择条目，减少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Internet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路由器中路由选择表的规模。例如，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ISP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有四个网络分别是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191.1.0.0/24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，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191.1.1.0/24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，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191.1.2.0/24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和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191.1.3.0/24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，为了减少路由选择表的规模，可以对四个网络进行聚集成一个网络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191.1.0.0/22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。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7932375" y="2894885"/>
            <a:ext cx="128587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9687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8"/>
          <p:cNvSpPr txBox="1"/>
          <p:nvPr/>
        </p:nvSpPr>
        <p:spPr>
          <a:xfrm>
            <a:off x="4454907" y="264519"/>
            <a:ext cx="3948938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3. </a:t>
            </a:r>
            <a:r>
              <a:rPr lang="zh-CN" altLang="zh-CN" sz="28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认识</a:t>
            </a:r>
            <a:r>
              <a:rPr lang="en-US" altLang="zh-CN" sz="28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IPv6</a:t>
            </a:r>
            <a:endParaRPr lang="zh-CN" altLang="zh-CN" sz="2800" b="1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内容占位符 2"/>
          <p:cNvSpPr txBox="1"/>
          <p:nvPr/>
        </p:nvSpPr>
        <p:spPr>
          <a:xfrm>
            <a:off x="1018575" y="972225"/>
            <a:ext cx="11122200" cy="5469739"/>
          </a:xfrm>
          <a:prstGeom prst="rect">
            <a:avLst/>
          </a:prstGeom>
        </p:spPr>
        <p:txBody>
          <a:bodyPr/>
          <a:lstStyle>
            <a:lvl1pPr marL="216535" indent="-216535" algn="l" defTabSz="86677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024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22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331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8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7015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50085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83155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1686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4993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8427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altLang="zh-CN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IPv6</a:t>
            </a:r>
            <a:r>
              <a:rPr lang="zh-CN" altLang="zh-CN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协议与</a:t>
            </a:r>
            <a:r>
              <a:rPr lang="en-US" altLang="zh-CN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IPv4</a:t>
            </a:r>
            <a:r>
              <a:rPr lang="zh-CN" altLang="zh-CN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协议比较具有很多优点，主要有以下五点：</a:t>
            </a:r>
          </a:p>
          <a:p>
            <a:pPr lvl="0" algn="just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u"/>
            </a:pPr>
            <a:r>
              <a:rPr lang="zh-CN" altLang="zh-CN" sz="1800" dirty="0">
                <a:latin typeface="仿宋" panose="02010609060101010101" pitchFamily="49" charset="-122"/>
                <a:ea typeface="仿宋" panose="02010609060101010101" pitchFamily="49" charset="-122"/>
              </a:rPr>
              <a:t>巨大的地址空间。</a:t>
            </a:r>
            <a:r>
              <a:rPr lang="en-US" altLang="zh-CN" sz="1800" dirty="0">
                <a:latin typeface="仿宋" panose="02010609060101010101" pitchFamily="49" charset="-122"/>
                <a:ea typeface="仿宋" panose="02010609060101010101" pitchFamily="49" charset="-122"/>
              </a:rPr>
              <a:t>IPv6</a:t>
            </a:r>
            <a:r>
              <a:rPr lang="zh-CN" altLang="zh-CN" sz="1800" dirty="0">
                <a:latin typeface="仿宋" panose="02010609060101010101" pitchFamily="49" charset="-122"/>
                <a:ea typeface="仿宋" panose="02010609060101010101" pitchFamily="49" charset="-122"/>
              </a:rPr>
              <a:t>协议采用</a:t>
            </a:r>
            <a:r>
              <a:rPr lang="en-US" altLang="zh-CN" sz="1800" dirty="0">
                <a:latin typeface="仿宋" panose="02010609060101010101" pitchFamily="49" charset="-122"/>
                <a:ea typeface="仿宋" panose="02010609060101010101" pitchFamily="49" charset="-122"/>
              </a:rPr>
              <a:t>128</a:t>
            </a:r>
            <a:r>
              <a:rPr lang="zh-CN" altLang="zh-CN" sz="1800" dirty="0">
                <a:latin typeface="仿宋" panose="02010609060101010101" pitchFamily="49" charset="-122"/>
                <a:ea typeface="仿宋" panose="02010609060101010101" pitchFamily="49" charset="-122"/>
              </a:rPr>
              <a:t>位的地址，地址数量约</a:t>
            </a:r>
            <a:r>
              <a:rPr lang="en-US" altLang="zh-CN" sz="1800" dirty="0">
                <a:latin typeface="仿宋" panose="02010609060101010101" pitchFamily="49" charset="-122"/>
                <a:ea typeface="仿宋" panose="02010609060101010101" pitchFamily="49" charset="-122"/>
              </a:rPr>
              <a:t>10</a:t>
            </a:r>
            <a:r>
              <a:rPr lang="en-US" altLang="zh-CN" sz="1800" baseline="30000" dirty="0">
                <a:latin typeface="仿宋" panose="02010609060101010101" pitchFamily="49" charset="-122"/>
                <a:ea typeface="仿宋" panose="02010609060101010101" pitchFamily="49" charset="-122"/>
              </a:rPr>
              <a:t>38</a:t>
            </a:r>
            <a:r>
              <a:rPr lang="zh-CN" altLang="zh-CN" sz="1800" dirty="0">
                <a:latin typeface="仿宋" panose="02010609060101010101" pitchFamily="49" charset="-122"/>
                <a:ea typeface="仿宋" panose="02010609060101010101" pitchFamily="49" charset="-122"/>
              </a:rPr>
              <a:t>个，其地址数量远远大于</a:t>
            </a:r>
            <a:r>
              <a:rPr lang="en-US" altLang="zh-CN" sz="1800" dirty="0">
                <a:latin typeface="仿宋" panose="02010609060101010101" pitchFamily="49" charset="-122"/>
                <a:ea typeface="仿宋" panose="02010609060101010101" pitchFamily="49" charset="-122"/>
              </a:rPr>
              <a:t>IPv4</a:t>
            </a:r>
            <a:r>
              <a:rPr lang="zh-CN" altLang="zh-CN" sz="1800" dirty="0">
                <a:latin typeface="仿宋" panose="02010609060101010101" pitchFamily="49" charset="-122"/>
                <a:ea typeface="仿宋" panose="02010609060101010101" pitchFamily="49" charset="-122"/>
              </a:rPr>
              <a:t>。</a:t>
            </a:r>
          </a:p>
          <a:p>
            <a:pPr lvl="0" algn="just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u"/>
            </a:pPr>
            <a:r>
              <a:rPr lang="zh-CN" altLang="zh-CN" sz="1800" dirty="0">
                <a:latin typeface="仿宋" panose="02010609060101010101" pitchFamily="49" charset="-122"/>
                <a:ea typeface="仿宋" panose="02010609060101010101" pitchFamily="49" charset="-122"/>
              </a:rPr>
              <a:t>全新的报头结构。在结构上，</a:t>
            </a:r>
            <a:r>
              <a:rPr lang="en-US" altLang="zh-CN" sz="1800" dirty="0">
                <a:latin typeface="仿宋" panose="02010609060101010101" pitchFamily="49" charset="-122"/>
                <a:ea typeface="仿宋" panose="02010609060101010101" pitchFamily="49" charset="-122"/>
              </a:rPr>
              <a:t>IPv6</a:t>
            </a:r>
            <a:r>
              <a:rPr lang="zh-CN" altLang="zh-CN" sz="1800" dirty="0">
                <a:latin typeface="仿宋" panose="02010609060101010101" pitchFamily="49" charset="-122"/>
                <a:ea typeface="仿宋" panose="02010609060101010101" pitchFamily="49" charset="-122"/>
              </a:rPr>
              <a:t>对报头做了简化，取消了原</a:t>
            </a:r>
            <a:r>
              <a:rPr lang="en-US" altLang="zh-CN" sz="1800" dirty="0">
                <a:latin typeface="仿宋" panose="02010609060101010101" pitchFamily="49" charset="-122"/>
                <a:ea typeface="仿宋" panose="02010609060101010101" pitchFamily="49" charset="-122"/>
              </a:rPr>
              <a:t>IPv4</a:t>
            </a:r>
            <a:r>
              <a:rPr lang="zh-CN" altLang="zh-CN" sz="1800" dirty="0">
                <a:latin typeface="仿宋" panose="02010609060101010101" pitchFamily="49" charset="-122"/>
                <a:ea typeface="仿宋" panose="02010609060101010101" pitchFamily="49" charset="-122"/>
              </a:rPr>
              <a:t>的部分报头字段，如选项字段，采用</a:t>
            </a:r>
            <a:r>
              <a:rPr lang="en-US" altLang="zh-CN" sz="1800" dirty="0">
                <a:latin typeface="仿宋" panose="02010609060101010101" pitchFamily="49" charset="-122"/>
                <a:ea typeface="仿宋" panose="02010609060101010101" pitchFamily="49" charset="-122"/>
              </a:rPr>
              <a:t>40</a:t>
            </a:r>
            <a:r>
              <a:rPr lang="zh-CN" altLang="zh-CN" sz="1800" dirty="0">
                <a:latin typeface="仿宋" panose="02010609060101010101" pitchFamily="49" charset="-122"/>
                <a:ea typeface="仿宋" panose="02010609060101010101" pitchFamily="49" charset="-122"/>
              </a:rPr>
              <a:t>字节的固定报头。不仅减小了报头长度，而且由于报头长度固定，在路由器上处理起来也更加便捷。另外，</a:t>
            </a:r>
            <a:r>
              <a:rPr lang="en-US" altLang="zh-CN" sz="1800" dirty="0">
                <a:latin typeface="仿宋" panose="02010609060101010101" pitchFamily="49" charset="-122"/>
                <a:ea typeface="仿宋" panose="02010609060101010101" pitchFamily="49" charset="-122"/>
              </a:rPr>
              <a:t>IPv6</a:t>
            </a:r>
            <a:r>
              <a:rPr lang="zh-CN" altLang="zh-CN" sz="1800" dirty="0">
                <a:latin typeface="仿宋" panose="02010609060101010101" pitchFamily="49" charset="-122"/>
                <a:ea typeface="仿宋" panose="02010609060101010101" pitchFamily="49" charset="-122"/>
              </a:rPr>
              <a:t>还采用了扩展报头机制，更便于协议自身的功能扩展。</a:t>
            </a:r>
          </a:p>
          <a:p>
            <a:pPr lvl="0" algn="just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u"/>
            </a:pPr>
            <a:r>
              <a:rPr lang="zh-CN" altLang="zh-CN" sz="1800" dirty="0">
                <a:latin typeface="仿宋" panose="02010609060101010101" pitchFamily="49" charset="-122"/>
                <a:ea typeface="仿宋" panose="02010609060101010101" pitchFamily="49" charset="-122"/>
              </a:rPr>
              <a:t>地址自动配置。</a:t>
            </a:r>
            <a:r>
              <a:rPr lang="en-US" altLang="zh-CN" sz="1800" dirty="0">
                <a:latin typeface="仿宋" panose="02010609060101010101" pitchFamily="49" charset="-122"/>
                <a:ea typeface="仿宋" panose="02010609060101010101" pitchFamily="49" charset="-122"/>
              </a:rPr>
              <a:t>IPv6</a:t>
            </a:r>
            <a:r>
              <a:rPr lang="zh-CN" altLang="zh-CN" sz="1800" dirty="0">
                <a:latin typeface="仿宋" panose="02010609060101010101" pitchFamily="49" charset="-122"/>
                <a:ea typeface="仿宋" panose="02010609060101010101" pitchFamily="49" charset="-122"/>
              </a:rPr>
              <a:t>采用无状态地址配置技术，由路由器进行地址的自动配置，最终用户无需手工配置地址。</a:t>
            </a:r>
          </a:p>
          <a:p>
            <a:pPr lvl="0" algn="just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u"/>
            </a:pPr>
            <a:r>
              <a:rPr lang="zh-CN" altLang="zh-CN" sz="1800" dirty="0">
                <a:latin typeface="仿宋" panose="02010609060101010101" pitchFamily="49" charset="-122"/>
                <a:ea typeface="仿宋" panose="02010609060101010101" pitchFamily="49" charset="-122"/>
              </a:rPr>
              <a:t>更好的安全性。</a:t>
            </a:r>
            <a:r>
              <a:rPr lang="en-US" altLang="zh-CN" sz="1800" dirty="0">
                <a:latin typeface="仿宋" panose="02010609060101010101" pitchFamily="49" charset="-122"/>
                <a:ea typeface="仿宋" panose="02010609060101010101" pitchFamily="49" charset="-122"/>
              </a:rPr>
              <a:t>IPsec</a:t>
            </a:r>
            <a:r>
              <a:rPr lang="zh-CN" altLang="zh-CN" sz="1800" dirty="0">
                <a:latin typeface="仿宋" panose="02010609060101010101" pitchFamily="49" charset="-122"/>
                <a:ea typeface="仿宋" panose="02010609060101010101" pitchFamily="49" charset="-122"/>
              </a:rPr>
              <a:t>安全协议已经成为</a:t>
            </a:r>
            <a:r>
              <a:rPr lang="en-US" altLang="zh-CN" sz="1800" dirty="0">
                <a:latin typeface="仿宋" panose="02010609060101010101" pitchFamily="49" charset="-122"/>
                <a:ea typeface="仿宋" panose="02010609060101010101" pitchFamily="49" charset="-122"/>
              </a:rPr>
              <a:t>IPv6</a:t>
            </a:r>
            <a:r>
              <a:rPr lang="zh-CN" altLang="zh-CN" sz="1800" dirty="0">
                <a:latin typeface="仿宋" panose="02010609060101010101" pitchFamily="49" charset="-122"/>
                <a:ea typeface="仿宋" panose="02010609060101010101" pitchFamily="49" charset="-122"/>
              </a:rPr>
              <a:t>的一个必要组成，这样在</a:t>
            </a:r>
            <a:r>
              <a:rPr lang="en-US" altLang="zh-CN" sz="1800" dirty="0">
                <a:latin typeface="仿宋" panose="02010609060101010101" pitchFamily="49" charset="-122"/>
                <a:ea typeface="仿宋" panose="02010609060101010101" pitchFamily="49" charset="-122"/>
              </a:rPr>
              <a:t>IPv6</a:t>
            </a:r>
            <a:r>
              <a:rPr lang="zh-CN" altLang="zh-CN" sz="1800" dirty="0">
                <a:latin typeface="仿宋" panose="02010609060101010101" pitchFamily="49" charset="-122"/>
                <a:ea typeface="仿宋" panose="02010609060101010101" pitchFamily="49" charset="-122"/>
              </a:rPr>
              <a:t>中指定了对身份认证和加密的支持，增强了网络层数据安全性。</a:t>
            </a:r>
          </a:p>
          <a:p>
            <a:pPr lvl="0" algn="just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u"/>
            </a:pPr>
            <a:r>
              <a:rPr lang="zh-CN" altLang="zh-CN" sz="1800" dirty="0">
                <a:latin typeface="仿宋" panose="02010609060101010101" pitchFamily="49" charset="-122"/>
                <a:ea typeface="仿宋" panose="02010609060101010101" pitchFamily="49" charset="-122"/>
              </a:rPr>
              <a:t>更好的服务质量（</a:t>
            </a:r>
            <a:r>
              <a:rPr lang="en-US" altLang="zh-CN" sz="1800" dirty="0" err="1">
                <a:latin typeface="仿宋" panose="02010609060101010101" pitchFamily="49" charset="-122"/>
                <a:ea typeface="仿宋" panose="02010609060101010101" pitchFamily="49" charset="-122"/>
              </a:rPr>
              <a:t>QoS</a:t>
            </a:r>
            <a:r>
              <a:rPr lang="zh-CN" altLang="zh-CN" sz="1800" dirty="0">
                <a:latin typeface="仿宋" panose="02010609060101010101" pitchFamily="49" charset="-122"/>
                <a:ea typeface="仿宋" panose="02010609060101010101" pitchFamily="49" charset="-122"/>
              </a:rPr>
              <a:t>）支持。</a:t>
            </a:r>
            <a:r>
              <a:rPr lang="en-US" altLang="zh-CN" sz="1800" dirty="0">
                <a:latin typeface="仿宋" panose="02010609060101010101" pitchFamily="49" charset="-122"/>
                <a:ea typeface="仿宋" panose="02010609060101010101" pitchFamily="49" charset="-122"/>
              </a:rPr>
              <a:t>IPv6</a:t>
            </a:r>
            <a:r>
              <a:rPr lang="zh-CN" altLang="zh-CN" sz="1800" dirty="0">
                <a:latin typeface="仿宋" panose="02010609060101010101" pitchFamily="49" charset="-122"/>
                <a:ea typeface="仿宋" panose="02010609060101010101" pitchFamily="49" charset="-122"/>
              </a:rPr>
              <a:t>报头中增加了流标签字段，使用流标签功能可以更好的实现服务质量（</a:t>
            </a:r>
            <a:r>
              <a:rPr lang="en-US" altLang="zh-CN" sz="1800" dirty="0" err="1">
                <a:latin typeface="仿宋" panose="02010609060101010101" pitchFamily="49" charset="-122"/>
                <a:ea typeface="仿宋" panose="02010609060101010101" pitchFamily="49" charset="-122"/>
              </a:rPr>
              <a:t>QoS</a:t>
            </a:r>
            <a:r>
              <a:rPr lang="zh-CN" altLang="zh-CN" sz="1800" dirty="0">
                <a:latin typeface="仿宋" panose="02010609060101010101" pitchFamily="49" charset="-122"/>
                <a:ea typeface="仿宋" panose="02010609060101010101" pitchFamily="49" charset="-122"/>
              </a:rPr>
              <a:t>）支持。数据发送者可以使用流标签对属于同一传输流的数据进行标记，在传输过程中可以根据流标签提供相应的服务质量。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7932375" y="2894885"/>
            <a:ext cx="128587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543615" y="4277645"/>
            <a:ext cx="128587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5997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8"/>
          <p:cNvSpPr txBox="1"/>
          <p:nvPr/>
        </p:nvSpPr>
        <p:spPr>
          <a:xfrm>
            <a:off x="4454907" y="264519"/>
            <a:ext cx="3948938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3. </a:t>
            </a:r>
            <a:r>
              <a:rPr lang="zh-CN" altLang="zh-CN" sz="28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认识</a:t>
            </a:r>
            <a:r>
              <a:rPr lang="en-US" altLang="zh-CN" sz="28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IPv6</a:t>
            </a:r>
            <a:endParaRPr lang="zh-CN" altLang="zh-CN" sz="2800" b="1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内容占位符 2"/>
          <p:cNvSpPr txBox="1"/>
          <p:nvPr/>
        </p:nvSpPr>
        <p:spPr>
          <a:xfrm>
            <a:off x="1018575" y="972226"/>
            <a:ext cx="11122200" cy="2704220"/>
          </a:xfrm>
          <a:prstGeom prst="rect">
            <a:avLst/>
          </a:prstGeom>
        </p:spPr>
        <p:txBody>
          <a:bodyPr/>
          <a:lstStyle>
            <a:lvl1pPr marL="216535" indent="-216535" algn="l" defTabSz="86677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024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22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331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8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7015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50085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83155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1686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4993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8427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【例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1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】基于拓扑结构如图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3-3-3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所示和设备信息表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3-3-2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和表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3-3-3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的网络，请完成以下要求的配置。</a:t>
            </a:r>
          </a:p>
          <a:p>
            <a:pPr lvl="0">
              <a:buFont typeface="Wingdings" panose="05000000000000000000" pitchFamily="2" charset="2"/>
              <a:buChar char="u"/>
            </a:pP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设备已经正确配置主机名。</a:t>
            </a:r>
          </a:p>
          <a:p>
            <a:pPr lvl="0">
              <a:buFont typeface="Wingdings" panose="05000000000000000000" pitchFamily="2" charset="2"/>
              <a:buChar char="u"/>
            </a:pP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路由器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R1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、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R2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、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R3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按设备信息表内容正确配置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IPv6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地址。</a:t>
            </a:r>
          </a:p>
          <a:p>
            <a:pPr lvl="0">
              <a:buFont typeface="Wingdings" panose="05000000000000000000" pitchFamily="2" charset="2"/>
              <a:buChar char="u"/>
            </a:pP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路由器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R1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配置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IPv6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静态路由。</a:t>
            </a:r>
          </a:p>
          <a:p>
            <a:pPr lvl="0">
              <a:buFont typeface="Wingdings" panose="05000000000000000000" pitchFamily="2" charset="2"/>
              <a:buChar char="u"/>
            </a:pP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路由器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R2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配置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IPv6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静态路由。</a:t>
            </a:r>
          </a:p>
          <a:p>
            <a:pPr lvl="0">
              <a:buFont typeface="Wingdings" panose="05000000000000000000" pitchFamily="2" charset="2"/>
              <a:buChar char="u"/>
            </a:pP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路由器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R3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配置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IPv6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默认路由。</a:t>
            </a:r>
          </a:p>
          <a:p>
            <a:pPr lvl="0">
              <a:buFont typeface="Wingdings" panose="05000000000000000000" pitchFamily="2" charset="2"/>
              <a:buChar char="u"/>
            </a:pP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测试连通性。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7932375" y="2894885"/>
            <a:ext cx="128587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543615" y="4277645"/>
            <a:ext cx="128587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046481" y="3953265"/>
            <a:ext cx="23904280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2715979"/>
              </p:ext>
            </p:extLst>
          </p:nvPr>
        </p:nvGraphicFramePr>
        <p:xfrm>
          <a:off x="5652278" y="2368867"/>
          <a:ext cx="5503134" cy="14450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3" name="Visio" r:id="rId4" imgW="2648039" imgH="695168" progId="Visio.Drawing.15">
                  <p:embed/>
                </p:oleObj>
              </mc:Choice>
              <mc:Fallback>
                <p:oleObj name="Visio" r:id="rId4" imgW="2648039" imgH="695168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2278" y="2368867"/>
                        <a:ext cx="5503134" cy="144506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5022532"/>
              </p:ext>
            </p:extLst>
          </p:nvPr>
        </p:nvGraphicFramePr>
        <p:xfrm>
          <a:off x="909635" y="4167509"/>
          <a:ext cx="5267960" cy="78165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00480">
                  <a:extLst>
                    <a:ext uri="{9D8B030D-6E8A-4147-A177-3AD203B41FA5}">
                      <a16:colId xmlns:a16="http://schemas.microsoft.com/office/drawing/2014/main" val="3122038774"/>
                    </a:ext>
                  </a:extLst>
                </a:gridCol>
                <a:gridCol w="1322070">
                  <a:extLst>
                    <a:ext uri="{9D8B030D-6E8A-4147-A177-3AD203B41FA5}">
                      <a16:colId xmlns:a16="http://schemas.microsoft.com/office/drawing/2014/main" val="3937472574"/>
                    </a:ext>
                  </a:extLst>
                </a:gridCol>
                <a:gridCol w="1322705">
                  <a:extLst>
                    <a:ext uri="{9D8B030D-6E8A-4147-A177-3AD203B41FA5}">
                      <a16:colId xmlns:a16="http://schemas.microsoft.com/office/drawing/2014/main" val="158757220"/>
                    </a:ext>
                  </a:extLst>
                </a:gridCol>
                <a:gridCol w="1322705">
                  <a:extLst>
                    <a:ext uri="{9D8B030D-6E8A-4147-A177-3AD203B41FA5}">
                      <a16:colId xmlns:a16="http://schemas.microsoft.com/office/drawing/2014/main" val="3793449518"/>
                    </a:ext>
                  </a:extLst>
                </a:gridCol>
              </a:tblGrid>
              <a:tr h="35061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effectLst/>
                        </a:rPr>
                        <a:t>设备名称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 dirty="0">
                          <a:effectLst/>
                        </a:rPr>
                        <a:t>接口</a:t>
                      </a:r>
                      <a:endParaRPr lang="zh-CN" sz="105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effectLst/>
                        </a:rPr>
                        <a:t>设备名称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effectLst/>
                        </a:rPr>
                        <a:t>接口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714769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R1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S0/0/0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R2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S0/0/0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805086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R2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S0/0/1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R3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</a:rPr>
                        <a:t>S0/0/1</a:t>
                      </a:r>
                      <a:endParaRPr lang="zh-CN" sz="105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46050744"/>
                  </a:ext>
                </a:extLst>
              </a:tr>
            </a:tbl>
          </a:graphicData>
        </a:graphic>
      </p:graphicFrame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8344161"/>
              </p:ext>
            </p:extLst>
          </p:nvPr>
        </p:nvGraphicFramePr>
        <p:xfrm>
          <a:off x="6309135" y="4138314"/>
          <a:ext cx="5665377" cy="18884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24830">
                  <a:extLst>
                    <a:ext uri="{9D8B030D-6E8A-4147-A177-3AD203B41FA5}">
                      <a16:colId xmlns:a16="http://schemas.microsoft.com/office/drawing/2014/main" val="2255699656"/>
                    </a:ext>
                  </a:extLst>
                </a:gridCol>
                <a:gridCol w="1296238">
                  <a:extLst>
                    <a:ext uri="{9D8B030D-6E8A-4147-A177-3AD203B41FA5}">
                      <a16:colId xmlns:a16="http://schemas.microsoft.com/office/drawing/2014/main" val="1793353568"/>
                    </a:ext>
                  </a:extLst>
                </a:gridCol>
                <a:gridCol w="2744309">
                  <a:extLst>
                    <a:ext uri="{9D8B030D-6E8A-4147-A177-3AD203B41FA5}">
                      <a16:colId xmlns:a16="http://schemas.microsoft.com/office/drawing/2014/main" val="2930443046"/>
                    </a:ext>
                  </a:extLst>
                </a:gridCol>
              </a:tblGrid>
              <a:tr h="37981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effectLst/>
                        </a:rPr>
                        <a:t>设备名称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effectLst/>
                        </a:rPr>
                        <a:t>接口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effectLst/>
                        </a:rPr>
                        <a:t>网络地址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01975162"/>
                  </a:ext>
                </a:extLst>
              </a:tr>
              <a:tr h="20825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R1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S0/0/0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2009:1212::1/64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79841996"/>
                  </a:ext>
                </a:extLst>
              </a:tr>
              <a:tr h="20825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R1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Loopback 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2010:1111::1/64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57680725"/>
                  </a:ext>
                </a:extLst>
              </a:tr>
              <a:tr h="20825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R1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Loopback 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2011:1111::1/64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14680784"/>
                  </a:ext>
                </a:extLst>
              </a:tr>
              <a:tr h="20825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R2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S0/0/0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2009:1212::2/64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57395813"/>
                  </a:ext>
                </a:extLst>
              </a:tr>
              <a:tr h="20825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R2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S0/0/1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2009:2323::2/64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81265667"/>
                  </a:ext>
                </a:extLst>
              </a:tr>
              <a:tr h="20825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R3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S0/0/1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2009:2323:3/64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4296810"/>
                  </a:ext>
                </a:extLst>
              </a:tr>
              <a:tr h="20825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R3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Loopback 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</a:rPr>
                        <a:t>2012:3333::3/64</a:t>
                      </a:r>
                      <a:endParaRPr lang="zh-CN" sz="105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22729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1706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8"/>
          <p:cNvSpPr txBox="1"/>
          <p:nvPr/>
        </p:nvSpPr>
        <p:spPr>
          <a:xfrm>
            <a:off x="4454907" y="264519"/>
            <a:ext cx="3948938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3. </a:t>
            </a:r>
            <a:r>
              <a:rPr lang="zh-CN" altLang="zh-CN" sz="28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认识</a:t>
            </a:r>
            <a:r>
              <a:rPr lang="en-US" altLang="zh-CN" sz="28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IPv6</a:t>
            </a:r>
            <a:endParaRPr lang="zh-CN" altLang="zh-CN" sz="2800" b="1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内容占位符 2"/>
          <p:cNvSpPr txBox="1"/>
          <p:nvPr/>
        </p:nvSpPr>
        <p:spPr>
          <a:xfrm>
            <a:off x="1018575" y="972226"/>
            <a:ext cx="4869720" cy="3726259"/>
          </a:xfrm>
          <a:prstGeom prst="rect">
            <a:avLst/>
          </a:prstGeom>
        </p:spPr>
        <p:txBody>
          <a:bodyPr/>
          <a:lstStyle>
            <a:lvl1pPr marL="216535" indent="-216535" algn="l" defTabSz="86677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024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22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331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8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7015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50085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83155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1686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4993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8427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zh-CN" sz="1800" dirty="0">
                <a:latin typeface="仿宋" panose="02010609060101010101" pitchFamily="49" charset="-122"/>
                <a:ea typeface="仿宋" panose="02010609060101010101" pitchFamily="49" charset="-122"/>
              </a:rPr>
              <a:t>【配置信息】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STEP </a:t>
            </a:r>
            <a:r>
              <a:rPr lang="en-US" altLang="zh-CN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zh-CN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：按照要求配置路由器</a:t>
            </a:r>
            <a:r>
              <a:rPr lang="en-US" altLang="zh-CN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R1</a:t>
            </a:r>
            <a:endParaRPr lang="zh-CN" altLang="zh-CN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800" dirty="0">
                <a:latin typeface="仿宋" panose="02010609060101010101" pitchFamily="49" charset="-122"/>
                <a:ea typeface="仿宋" panose="02010609060101010101" pitchFamily="49" charset="-122"/>
              </a:rPr>
              <a:t>interface Loopback0</a:t>
            </a:r>
            <a:endParaRPr lang="zh-CN" altLang="zh-CN" sz="1800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433705" lvl="1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800" dirty="0">
                <a:latin typeface="仿宋" panose="02010609060101010101" pitchFamily="49" charset="-122"/>
                <a:ea typeface="仿宋" panose="02010609060101010101" pitchFamily="49" charset="-122"/>
              </a:rPr>
              <a:t>ipv6 address 2010:1111::1/64</a:t>
            </a:r>
            <a:endParaRPr lang="zh-CN" altLang="zh-CN" sz="1800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800" dirty="0">
                <a:latin typeface="仿宋" panose="02010609060101010101" pitchFamily="49" charset="-122"/>
                <a:ea typeface="仿宋" panose="02010609060101010101" pitchFamily="49" charset="-122"/>
              </a:rPr>
              <a:t>interface Loopback1</a:t>
            </a:r>
            <a:endParaRPr lang="zh-CN" altLang="zh-CN" sz="1800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433705" lvl="1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800" dirty="0">
                <a:latin typeface="仿宋" panose="02010609060101010101" pitchFamily="49" charset="-122"/>
                <a:ea typeface="仿宋" panose="02010609060101010101" pitchFamily="49" charset="-122"/>
              </a:rPr>
              <a:t>ipv6 address 2011:1111::1/64</a:t>
            </a:r>
            <a:endParaRPr lang="zh-CN" altLang="zh-CN" sz="1800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800" dirty="0">
                <a:latin typeface="仿宋" panose="02010609060101010101" pitchFamily="49" charset="-122"/>
                <a:ea typeface="仿宋" panose="02010609060101010101" pitchFamily="49" charset="-122"/>
              </a:rPr>
              <a:t>interface Serial0/0/0</a:t>
            </a:r>
            <a:endParaRPr lang="zh-CN" altLang="zh-CN" sz="1800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433705" lvl="1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800" dirty="0">
                <a:latin typeface="仿宋" panose="02010609060101010101" pitchFamily="49" charset="-122"/>
                <a:ea typeface="仿宋" panose="02010609060101010101" pitchFamily="49" charset="-122"/>
              </a:rPr>
              <a:t>ipv6 address 2009:1212::1/64</a:t>
            </a:r>
            <a:endParaRPr lang="zh-CN" altLang="zh-CN" sz="1800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800" dirty="0">
                <a:latin typeface="仿宋" panose="02010609060101010101" pitchFamily="49" charset="-122"/>
                <a:ea typeface="仿宋" panose="02010609060101010101" pitchFamily="49" charset="-122"/>
              </a:rPr>
              <a:t>ipv6 unicast-routing</a:t>
            </a:r>
            <a:endParaRPr lang="zh-CN" altLang="zh-CN" sz="1800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800" dirty="0">
                <a:latin typeface="仿宋" panose="02010609060101010101" pitchFamily="49" charset="-122"/>
                <a:ea typeface="仿宋" panose="02010609060101010101" pitchFamily="49" charset="-122"/>
              </a:rPr>
              <a:t>ipv6 route 2009:2323::/64 Serial0/0/0</a:t>
            </a:r>
            <a:endParaRPr lang="zh-CN" altLang="zh-CN" sz="1800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800" dirty="0">
                <a:latin typeface="仿宋" panose="02010609060101010101" pitchFamily="49" charset="-122"/>
                <a:ea typeface="仿宋" panose="02010609060101010101" pitchFamily="49" charset="-122"/>
              </a:rPr>
              <a:t>ipv6 route 2012:3333::/64 </a:t>
            </a:r>
            <a:r>
              <a:rPr lang="en-US" altLang="zh-CN" sz="18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Serial0/0/0</a:t>
            </a:r>
            <a:endParaRPr lang="zh-CN" altLang="zh-CN" sz="1800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7932375" y="2894885"/>
            <a:ext cx="128587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543615" y="4277645"/>
            <a:ext cx="128587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6287383" y="929536"/>
            <a:ext cx="5288840" cy="30397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STEP 2</a:t>
            </a:r>
            <a:r>
              <a:rPr lang="zh-CN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：按照要求配置路由器</a:t>
            </a:r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R2</a:t>
            </a:r>
            <a:endParaRPr lang="zh-CN" altLang="zh-CN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interface Serial0/0/0</a:t>
            </a:r>
            <a:endParaRPr lang="zh-CN" altLang="zh-CN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ipv6 address 2009:1212::2/64</a:t>
            </a:r>
            <a:endParaRPr lang="zh-CN" altLang="zh-CN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interface Serial0/0/1</a:t>
            </a:r>
            <a:endParaRPr lang="zh-CN" altLang="zh-CN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ipv6 address 2009:2323::2/64</a:t>
            </a:r>
            <a:endParaRPr lang="zh-CN" altLang="zh-CN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ipv6 unicast-routing</a:t>
            </a:r>
            <a:endParaRPr lang="zh-CN" altLang="zh-CN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ipv6 route 2010:1111::/64 Serial0/0/0</a:t>
            </a:r>
            <a:endParaRPr lang="zh-CN" altLang="zh-CN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ipv6 route 2011:1111::/64 Serial0/0/0</a:t>
            </a:r>
            <a:endParaRPr lang="zh-CN" altLang="zh-CN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ipv6 route 2012:3333::/64 </a:t>
            </a:r>
            <a:r>
              <a:rPr lang="en-US" altLang="zh-CN" dirty="0" smtClean="0">
                <a:latin typeface="仿宋" panose="02010609060101010101" pitchFamily="49" charset="-122"/>
                <a:ea typeface="仿宋" panose="02010609060101010101" pitchFamily="49" charset="-122"/>
              </a:rPr>
              <a:t>Serial0/0/1</a:t>
            </a:r>
            <a:endParaRPr lang="zh-CN" altLang="zh-CN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309136" y="4191784"/>
            <a:ext cx="5050080" cy="23749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STEP 3</a:t>
            </a:r>
            <a:r>
              <a:rPr lang="zh-CN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：按照要求配置路由器</a:t>
            </a:r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R3</a:t>
            </a:r>
            <a:endParaRPr lang="zh-CN" altLang="zh-CN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interface Loopback0</a:t>
            </a:r>
            <a:endParaRPr lang="zh-CN" altLang="zh-CN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ipv6 address 2012:3333::3/64</a:t>
            </a:r>
            <a:endParaRPr lang="zh-CN" altLang="zh-CN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interface Serial0/0/1</a:t>
            </a:r>
            <a:endParaRPr lang="zh-CN" altLang="zh-CN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ipv6 address 2009:2323::3/64</a:t>
            </a:r>
            <a:endParaRPr lang="zh-CN" altLang="zh-CN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ipv6 unicast-routing</a:t>
            </a:r>
            <a:endParaRPr lang="zh-CN" altLang="zh-CN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ipv6 route ::/0 Serial0/0/1</a:t>
            </a:r>
            <a:endParaRPr lang="zh-CN" altLang="zh-CN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85508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NGU0MmYxNmFlM2M4NThlMzcyNjE0YjU2YjBlMDExMmYifQ=="/>
  <p:tag name="KSO_WPP_MARK_KEY" val="3402244b-5880-4848-954f-93d1fb873ffc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heme/theme1.xml><?xml version="1.0" encoding="utf-8"?>
<a:theme xmlns:a="http://schemas.openxmlformats.org/drawingml/2006/main" name="自定义设计方案">
  <a:themeElements>
    <a:clrScheme name="自定义 6">
      <a:dk1>
        <a:sysClr val="windowText" lastClr="000000"/>
      </a:dk1>
      <a:lt1>
        <a:sysClr val="window" lastClr="FFFFFF"/>
      </a:lt1>
      <a:dk2>
        <a:srgbClr val="333F50"/>
      </a:dk2>
      <a:lt2>
        <a:srgbClr val="E7E6E6"/>
      </a:lt2>
      <a:accent1>
        <a:srgbClr val="333F50"/>
      </a:accent1>
      <a:accent2>
        <a:srgbClr val="CA8F45"/>
      </a:accent2>
      <a:accent3>
        <a:srgbClr val="333F50"/>
      </a:accent3>
      <a:accent4>
        <a:srgbClr val="CA8F45"/>
      </a:accent4>
      <a:accent5>
        <a:srgbClr val="333F50"/>
      </a:accent5>
      <a:accent6>
        <a:srgbClr val="CA8F45"/>
      </a:accent6>
      <a:hlink>
        <a:srgbClr val="333F50"/>
      </a:hlink>
      <a:folHlink>
        <a:srgbClr val="CA8F45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2516</Words>
  <Application>Microsoft Office PowerPoint</Application>
  <PresentationFormat>自定义</PresentationFormat>
  <Paragraphs>556</Paragraphs>
  <Slides>24</Slides>
  <Notes>24</Notes>
  <HiddenSlides>0</HiddenSlides>
  <MMClips>0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8" baseType="lpstr">
      <vt:lpstr>等线</vt:lpstr>
      <vt:lpstr>方正正粗黑简体</vt:lpstr>
      <vt:lpstr>仿宋</vt:lpstr>
      <vt:lpstr>楷体</vt:lpstr>
      <vt:lpstr>宋体</vt:lpstr>
      <vt:lpstr>微软雅黑</vt:lpstr>
      <vt:lpstr>印品黑体</vt:lpstr>
      <vt:lpstr>Arial</vt:lpstr>
      <vt:lpstr>Calibri</vt:lpstr>
      <vt:lpstr>Helvetica</vt:lpstr>
      <vt:lpstr>Times New Roman</vt:lpstr>
      <vt:lpstr>Wingdings</vt:lpstr>
      <vt:lpstr>自定义设计方案</vt:lpstr>
      <vt:lpstr>Microsoft Visio 绘图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bt1387</dc:title>
  <dc:creator/>
  <cp:lastModifiedBy/>
  <cp:revision>66</cp:revision>
  <dcterms:created xsi:type="dcterms:W3CDTF">2017-05-11T14:13:00Z</dcterms:created>
  <dcterms:modified xsi:type="dcterms:W3CDTF">2023-01-13T04:26:43Z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0F9A7BAA496E48999D471D08DC363084</vt:lpwstr>
  </property>
  <property fmtid="{D5CDD505-2E9C-101B-9397-08002B2CF9AE}" pid="3" name="KSOProductBuildVer">
    <vt:lpwstr>2052-11.1.0.12763</vt:lpwstr>
  </property>
</Properties>
</file>